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80" r:id="rId8"/>
    <p:sldId id="262" r:id="rId9"/>
    <p:sldId id="263" r:id="rId10"/>
    <p:sldId id="264" r:id="rId11"/>
    <p:sldId id="282" r:id="rId12"/>
    <p:sldId id="265" r:id="rId13"/>
    <p:sldId id="266" r:id="rId14"/>
    <p:sldId id="283" r:id="rId15"/>
    <p:sldId id="267" r:id="rId16"/>
    <p:sldId id="268" r:id="rId17"/>
    <p:sldId id="284" r:id="rId18"/>
    <p:sldId id="269" r:id="rId19"/>
    <p:sldId id="270" r:id="rId20"/>
    <p:sldId id="271" r:id="rId21"/>
    <p:sldId id="272" r:id="rId22"/>
    <p:sldId id="273" r:id="rId23"/>
    <p:sldId id="274" r:id="rId24"/>
    <p:sldId id="275" r:id="rId25"/>
    <p:sldId id="285" r:id="rId26"/>
    <p:sldId id="277" r:id="rId27"/>
    <p:sldId id="276" r:id="rId28"/>
    <p:sldId id="27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11" d="100"/>
          <a:sy n="111" d="100"/>
        </p:scale>
        <p:origin x="5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8F48C9-7818-42B3-8A8D-C2C576C39190}"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119E9DAE-4FED-4A96-95A1-F7081472614C}">
      <dgm:prSet/>
      <dgm:spPr/>
      <dgm:t>
        <a:bodyPr/>
        <a:lstStyle/>
        <a:p>
          <a:pPr>
            <a:lnSpc>
              <a:spcPct val="100000"/>
            </a:lnSpc>
          </a:pPr>
          <a:r>
            <a:rPr lang="en-US"/>
            <a:t>Spatial computing broadly characterizes the processes and tools used to capture, process and interact with three-dimensional (3D) data.</a:t>
          </a:r>
        </a:p>
      </dgm:t>
    </dgm:pt>
    <dgm:pt modelId="{2B0F6828-54C8-474B-AE9D-F07563183A1D}" type="parTrans" cxnId="{F0699F8A-5ACF-49FB-8062-85BB6155C770}">
      <dgm:prSet/>
      <dgm:spPr/>
      <dgm:t>
        <a:bodyPr/>
        <a:lstStyle/>
        <a:p>
          <a:endParaRPr lang="en-US"/>
        </a:p>
      </dgm:t>
    </dgm:pt>
    <dgm:pt modelId="{96DE55AF-7CED-44E9-B3A0-F329F09C123E}" type="sibTrans" cxnId="{F0699F8A-5ACF-49FB-8062-85BB6155C770}">
      <dgm:prSet/>
      <dgm:spPr/>
      <dgm:t>
        <a:bodyPr/>
        <a:lstStyle/>
        <a:p>
          <a:endParaRPr lang="en-US"/>
        </a:p>
      </dgm:t>
    </dgm:pt>
    <dgm:pt modelId="{11F8C14C-B885-4279-888D-B443C723CA10}">
      <dgm:prSet/>
      <dgm:spPr/>
      <dgm:t>
        <a:bodyPr/>
        <a:lstStyle/>
        <a:p>
          <a:pPr>
            <a:lnSpc>
              <a:spcPct val="100000"/>
            </a:lnSpc>
          </a:pPr>
          <a:r>
            <a:rPr lang="en-US"/>
            <a:t>Spatial computing is a technology defined by computers blending data from the world around them in a natural way.</a:t>
          </a:r>
        </a:p>
      </dgm:t>
    </dgm:pt>
    <dgm:pt modelId="{95413083-1026-41F0-BF6F-064C48F67220}" type="parTrans" cxnId="{3D63BC6A-30A2-4697-A5D6-95340D3B5D7B}">
      <dgm:prSet/>
      <dgm:spPr/>
      <dgm:t>
        <a:bodyPr/>
        <a:lstStyle/>
        <a:p>
          <a:endParaRPr lang="en-US"/>
        </a:p>
      </dgm:t>
    </dgm:pt>
    <dgm:pt modelId="{084AFD3E-DEE5-4A5C-9D70-C8CA792EFD92}" type="sibTrans" cxnId="{3D63BC6A-30A2-4697-A5D6-95340D3B5D7B}">
      <dgm:prSet/>
      <dgm:spPr/>
      <dgm:t>
        <a:bodyPr/>
        <a:lstStyle/>
        <a:p>
          <a:endParaRPr lang="en-US"/>
        </a:p>
      </dgm:t>
    </dgm:pt>
    <dgm:pt modelId="{EFD0562F-4818-4677-9E91-76D57FD3674B}">
      <dgm:prSet/>
      <dgm:spPr/>
      <dgm:t>
        <a:bodyPr/>
        <a:lstStyle/>
        <a:p>
          <a:pPr>
            <a:lnSpc>
              <a:spcPct val="100000"/>
            </a:lnSpc>
          </a:pPr>
          <a:r>
            <a:rPr lang="en-US"/>
            <a:t>It shifts the focus from teaching people to interact with computers in digital environments to teaching computers to better understand and interact with people naturally in the human world.</a:t>
          </a:r>
        </a:p>
      </dgm:t>
    </dgm:pt>
    <dgm:pt modelId="{FA7076CA-4534-4921-97DB-3544D3B6C501}" type="parTrans" cxnId="{CE8B98B4-5780-4012-B885-4134F8E3FC48}">
      <dgm:prSet/>
      <dgm:spPr/>
      <dgm:t>
        <a:bodyPr/>
        <a:lstStyle/>
        <a:p>
          <a:endParaRPr lang="en-US"/>
        </a:p>
      </dgm:t>
    </dgm:pt>
    <dgm:pt modelId="{AF902F8D-CCA9-42CE-A990-B624E9AEED00}" type="sibTrans" cxnId="{CE8B98B4-5780-4012-B885-4134F8E3FC48}">
      <dgm:prSet/>
      <dgm:spPr/>
      <dgm:t>
        <a:bodyPr/>
        <a:lstStyle/>
        <a:p>
          <a:endParaRPr lang="en-US"/>
        </a:p>
      </dgm:t>
    </dgm:pt>
    <dgm:pt modelId="{75A3FFA0-A7E8-499E-85FF-7225FCB31801}" type="pres">
      <dgm:prSet presAssocID="{0E8F48C9-7818-42B3-8A8D-C2C576C39190}" presName="root" presStyleCnt="0">
        <dgm:presLayoutVars>
          <dgm:dir/>
          <dgm:resizeHandles val="exact"/>
        </dgm:presLayoutVars>
      </dgm:prSet>
      <dgm:spPr/>
    </dgm:pt>
    <dgm:pt modelId="{D09BEA03-A655-4E9D-A12D-D7DF6EBBD8B8}" type="pres">
      <dgm:prSet presAssocID="{119E9DAE-4FED-4A96-95A1-F7081472614C}" presName="compNode" presStyleCnt="0"/>
      <dgm:spPr/>
    </dgm:pt>
    <dgm:pt modelId="{29AD2F9C-4010-4F3B-A1B1-DE933B0D78FA}" type="pres">
      <dgm:prSet presAssocID="{119E9DAE-4FED-4A96-95A1-F7081472614C}" presName="bgRect" presStyleLbl="bgShp" presStyleIdx="0" presStyleCnt="3"/>
      <dgm:spPr/>
    </dgm:pt>
    <dgm:pt modelId="{32D3FB48-6718-44A8-968D-6A2ABEE164B7}" type="pres">
      <dgm:prSet presAssocID="{119E9DAE-4FED-4A96-95A1-F7081472614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F11E7541-3664-4F09-84B8-BF19280F6C97}" type="pres">
      <dgm:prSet presAssocID="{119E9DAE-4FED-4A96-95A1-F7081472614C}" presName="spaceRect" presStyleCnt="0"/>
      <dgm:spPr/>
    </dgm:pt>
    <dgm:pt modelId="{3600D5B8-F9F5-4C1A-8383-17BAE2B488BB}" type="pres">
      <dgm:prSet presAssocID="{119E9DAE-4FED-4A96-95A1-F7081472614C}" presName="parTx" presStyleLbl="revTx" presStyleIdx="0" presStyleCnt="3">
        <dgm:presLayoutVars>
          <dgm:chMax val="0"/>
          <dgm:chPref val="0"/>
        </dgm:presLayoutVars>
      </dgm:prSet>
      <dgm:spPr/>
    </dgm:pt>
    <dgm:pt modelId="{92DB7B52-9009-4D0B-800C-5C71E9172DD6}" type="pres">
      <dgm:prSet presAssocID="{96DE55AF-7CED-44E9-B3A0-F329F09C123E}" presName="sibTrans" presStyleCnt="0"/>
      <dgm:spPr/>
    </dgm:pt>
    <dgm:pt modelId="{B1844EA4-9C45-4589-9D42-299AD250CAEC}" type="pres">
      <dgm:prSet presAssocID="{11F8C14C-B885-4279-888D-B443C723CA10}" presName="compNode" presStyleCnt="0"/>
      <dgm:spPr/>
    </dgm:pt>
    <dgm:pt modelId="{209A2C7B-485D-4199-B0EA-F7B4CA01ED31}" type="pres">
      <dgm:prSet presAssocID="{11F8C14C-B885-4279-888D-B443C723CA10}" presName="bgRect" presStyleLbl="bgShp" presStyleIdx="1" presStyleCnt="3"/>
      <dgm:spPr/>
    </dgm:pt>
    <dgm:pt modelId="{9FC189E9-6248-4CDC-8017-BD64372CC94C}" type="pres">
      <dgm:prSet presAssocID="{11F8C14C-B885-4279-888D-B443C723CA1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F7B7D686-019A-49F3-8CC1-492876A037A5}" type="pres">
      <dgm:prSet presAssocID="{11F8C14C-B885-4279-888D-B443C723CA10}" presName="spaceRect" presStyleCnt="0"/>
      <dgm:spPr/>
    </dgm:pt>
    <dgm:pt modelId="{AAF1BB69-9635-4AF9-8D79-C6918D05D024}" type="pres">
      <dgm:prSet presAssocID="{11F8C14C-B885-4279-888D-B443C723CA10}" presName="parTx" presStyleLbl="revTx" presStyleIdx="1" presStyleCnt="3">
        <dgm:presLayoutVars>
          <dgm:chMax val="0"/>
          <dgm:chPref val="0"/>
        </dgm:presLayoutVars>
      </dgm:prSet>
      <dgm:spPr/>
    </dgm:pt>
    <dgm:pt modelId="{CBFA8A28-CA7F-494C-8405-2E9E3DB11DF1}" type="pres">
      <dgm:prSet presAssocID="{084AFD3E-DEE5-4A5C-9D70-C8CA792EFD92}" presName="sibTrans" presStyleCnt="0"/>
      <dgm:spPr/>
    </dgm:pt>
    <dgm:pt modelId="{306B0EBB-0BFE-4929-81F3-B9DE846316D6}" type="pres">
      <dgm:prSet presAssocID="{EFD0562F-4818-4677-9E91-76D57FD3674B}" presName="compNode" presStyleCnt="0"/>
      <dgm:spPr/>
    </dgm:pt>
    <dgm:pt modelId="{0AD172C8-0CF3-4BDA-B5E1-7A9199F798B0}" type="pres">
      <dgm:prSet presAssocID="{EFD0562F-4818-4677-9E91-76D57FD3674B}" presName="bgRect" presStyleLbl="bgShp" presStyleIdx="2" presStyleCnt="3"/>
      <dgm:spPr/>
    </dgm:pt>
    <dgm:pt modelId="{231EA9FD-082C-4E3F-BA62-6770B5AAC053}" type="pres">
      <dgm:prSet presAssocID="{EFD0562F-4818-4677-9E91-76D57FD3674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C4193687-A9AE-4855-8397-DDCF3B1B0D65}" type="pres">
      <dgm:prSet presAssocID="{EFD0562F-4818-4677-9E91-76D57FD3674B}" presName="spaceRect" presStyleCnt="0"/>
      <dgm:spPr/>
    </dgm:pt>
    <dgm:pt modelId="{36912AB8-360F-494A-8358-49E8611073CB}" type="pres">
      <dgm:prSet presAssocID="{EFD0562F-4818-4677-9E91-76D57FD3674B}" presName="parTx" presStyleLbl="revTx" presStyleIdx="2" presStyleCnt="3">
        <dgm:presLayoutVars>
          <dgm:chMax val="0"/>
          <dgm:chPref val="0"/>
        </dgm:presLayoutVars>
      </dgm:prSet>
      <dgm:spPr/>
    </dgm:pt>
  </dgm:ptLst>
  <dgm:cxnLst>
    <dgm:cxn modelId="{3D63BC6A-30A2-4697-A5D6-95340D3B5D7B}" srcId="{0E8F48C9-7818-42B3-8A8D-C2C576C39190}" destId="{11F8C14C-B885-4279-888D-B443C723CA10}" srcOrd="1" destOrd="0" parTransId="{95413083-1026-41F0-BF6F-064C48F67220}" sibTransId="{084AFD3E-DEE5-4A5C-9D70-C8CA792EFD92}"/>
    <dgm:cxn modelId="{F0699F8A-5ACF-49FB-8062-85BB6155C770}" srcId="{0E8F48C9-7818-42B3-8A8D-C2C576C39190}" destId="{119E9DAE-4FED-4A96-95A1-F7081472614C}" srcOrd="0" destOrd="0" parTransId="{2B0F6828-54C8-474B-AE9D-F07563183A1D}" sibTransId="{96DE55AF-7CED-44E9-B3A0-F329F09C123E}"/>
    <dgm:cxn modelId="{50978696-A17D-43AD-92E8-243167B9EA44}" type="presOf" srcId="{EFD0562F-4818-4677-9E91-76D57FD3674B}" destId="{36912AB8-360F-494A-8358-49E8611073CB}" srcOrd="0" destOrd="0" presId="urn:microsoft.com/office/officeart/2018/2/layout/IconVerticalSolidList"/>
    <dgm:cxn modelId="{CA2FAE9C-C03C-4538-8A3B-6F8D4235B600}" type="presOf" srcId="{119E9DAE-4FED-4A96-95A1-F7081472614C}" destId="{3600D5B8-F9F5-4C1A-8383-17BAE2B488BB}" srcOrd="0" destOrd="0" presId="urn:microsoft.com/office/officeart/2018/2/layout/IconVerticalSolidList"/>
    <dgm:cxn modelId="{CE8B98B4-5780-4012-B885-4134F8E3FC48}" srcId="{0E8F48C9-7818-42B3-8A8D-C2C576C39190}" destId="{EFD0562F-4818-4677-9E91-76D57FD3674B}" srcOrd="2" destOrd="0" parTransId="{FA7076CA-4534-4921-97DB-3544D3B6C501}" sibTransId="{AF902F8D-CCA9-42CE-A990-B624E9AEED00}"/>
    <dgm:cxn modelId="{7E7C3CDE-16B1-4E7E-884F-80FD4D1E73C2}" type="presOf" srcId="{0E8F48C9-7818-42B3-8A8D-C2C576C39190}" destId="{75A3FFA0-A7E8-499E-85FF-7225FCB31801}" srcOrd="0" destOrd="0" presId="urn:microsoft.com/office/officeart/2018/2/layout/IconVerticalSolidList"/>
    <dgm:cxn modelId="{E63193F4-133D-4345-88F5-3814BDE69225}" type="presOf" srcId="{11F8C14C-B885-4279-888D-B443C723CA10}" destId="{AAF1BB69-9635-4AF9-8D79-C6918D05D024}" srcOrd="0" destOrd="0" presId="urn:microsoft.com/office/officeart/2018/2/layout/IconVerticalSolidList"/>
    <dgm:cxn modelId="{C20A8448-EE18-47C7-A36E-972190B0EDF3}" type="presParOf" srcId="{75A3FFA0-A7E8-499E-85FF-7225FCB31801}" destId="{D09BEA03-A655-4E9D-A12D-D7DF6EBBD8B8}" srcOrd="0" destOrd="0" presId="urn:microsoft.com/office/officeart/2018/2/layout/IconVerticalSolidList"/>
    <dgm:cxn modelId="{FA754B9B-7E78-421D-832B-928F6DC43440}" type="presParOf" srcId="{D09BEA03-A655-4E9D-A12D-D7DF6EBBD8B8}" destId="{29AD2F9C-4010-4F3B-A1B1-DE933B0D78FA}" srcOrd="0" destOrd="0" presId="urn:microsoft.com/office/officeart/2018/2/layout/IconVerticalSolidList"/>
    <dgm:cxn modelId="{C63F0605-9F22-4D98-90C8-A4E0BA1E5257}" type="presParOf" srcId="{D09BEA03-A655-4E9D-A12D-D7DF6EBBD8B8}" destId="{32D3FB48-6718-44A8-968D-6A2ABEE164B7}" srcOrd="1" destOrd="0" presId="urn:microsoft.com/office/officeart/2018/2/layout/IconVerticalSolidList"/>
    <dgm:cxn modelId="{969BAC6A-3AD9-4748-BEDE-8D49FC72EE83}" type="presParOf" srcId="{D09BEA03-A655-4E9D-A12D-D7DF6EBBD8B8}" destId="{F11E7541-3664-4F09-84B8-BF19280F6C97}" srcOrd="2" destOrd="0" presId="urn:microsoft.com/office/officeart/2018/2/layout/IconVerticalSolidList"/>
    <dgm:cxn modelId="{33F0D594-C2E3-4F80-A3F0-2BDD154E9A25}" type="presParOf" srcId="{D09BEA03-A655-4E9D-A12D-D7DF6EBBD8B8}" destId="{3600D5B8-F9F5-4C1A-8383-17BAE2B488BB}" srcOrd="3" destOrd="0" presId="urn:microsoft.com/office/officeart/2018/2/layout/IconVerticalSolidList"/>
    <dgm:cxn modelId="{2252A4C9-7390-45DB-B3BD-20C55B2EBD4C}" type="presParOf" srcId="{75A3FFA0-A7E8-499E-85FF-7225FCB31801}" destId="{92DB7B52-9009-4D0B-800C-5C71E9172DD6}" srcOrd="1" destOrd="0" presId="urn:microsoft.com/office/officeart/2018/2/layout/IconVerticalSolidList"/>
    <dgm:cxn modelId="{544EF5FD-629F-4841-A47A-62B1B309C046}" type="presParOf" srcId="{75A3FFA0-A7E8-499E-85FF-7225FCB31801}" destId="{B1844EA4-9C45-4589-9D42-299AD250CAEC}" srcOrd="2" destOrd="0" presId="urn:microsoft.com/office/officeart/2018/2/layout/IconVerticalSolidList"/>
    <dgm:cxn modelId="{A3C70B05-F16B-4485-A365-7E11D7BA9A23}" type="presParOf" srcId="{B1844EA4-9C45-4589-9D42-299AD250CAEC}" destId="{209A2C7B-485D-4199-B0EA-F7B4CA01ED31}" srcOrd="0" destOrd="0" presId="urn:microsoft.com/office/officeart/2018/2/layout/IconVerticalSolidList"/>
    <dgm:cxn modelId="{168BDC43-F5B8-4B3C-A300-1237D02B625E}" type="presParOf" srcId="{B1844EA4-9C45-4589-9D42-299AD250CAEC}" destId="{9FC189E9-6248-4CDC-8017-BD64372CC94C}" srcOrd="1" destOrd="0" presId="urn:microsoft.com/office/officeart/2018/2/layout/IconVerticalSolidList"/>
    <dgm:cxn modelId="{74CB4A8A-4ED0-4026-AB7F-69E56DCE5CE6}" type="presParOf" srcId="{B1844EA4-9C45-4589-9D42-299AD250CAEC}" destId="{F7B7D686-019A-49F3-8CC1-492876A037A5}" srcOrd="2" destOrd="0" presId="urn:microsoft.com/office/officeart/2018/2/layout/IconVerticalSolidList"/>
    <dgm:cxn modelId="{53F8DAA5-F5B6-4BDE-8FBC-5C6947BC278D}" type="presParOf" srcId="{B1844EA4-9C45-4589-9D42-299AD250CAEC}" destId="{AAF1BB69-9635-4AF9-8D79-C6918D05D024}" srcOrd="3" destOrd="0" presId="urn:microsoft.com/office/officeart/2018/2/layout/IconVerticalSolidList"/>
    <dgm:cxn modelId="{2060CF42-8A78-408D-A57D-EFD01F884FBD}" type="presParOf" srcId="{75A3FFA0-A7E8-499E-85FF-7225FCB31801}" destId="{CBFA8A28-CA7F-494C-8405-2E9E3DB11DF1}" srcOrd="3" destOrd="0" presId="urn:microsoft.com/office/officeart/2018/2/layout/IconVerticalSolidList"/>
    <dgm:cxn modelId="{8DDF6D58-FFA7-4D67-AF51-485CF83F093F}" type="presParOf" srcId="{75A3FFA0-A7E8-499E-85FF-7225FCB31801}" destId="{306B0EBB-0BFE-4929-81F3-B9DE846316D6}" srcOrd="4" destOrd="0" presId="urn:microsoft.com/office/officeart/2018/2/layout/IconVerticalSolidList"/>
    <dgm:cxn modelId="{793AAC63-204D-4987-9A6E-49C752AEE277}" type="presParOf" srcId="{306B0EBB-0BFE-4929-81F3-B9DE846316D6}" destId="{0AD172C8-0CF3-4BDA-B5E1-7A9199F798B0}" srcOrd="0" destOrd="0" presId="urn:microsoft.com/office/officeart/2018/2/layout/IconVerticalSolidList"/>
    <dgm:cxn modelId="{F631CABE-B874-44E0-AC8E-4CFA8AE05498}" type="presParOf" srcId="{306B0EBB-0BFE-4929-81F3-B9DE846316D6}" destId="{231EA9FD-082C-4E3F-BA62-6770B5AAC053}" srcOrd="1" destOrd="0" presId="urn:microsoft.com/office/officeart/2018/2/layout/IconVerticalSolidList"/>
    <dgm:cxn modelId="{C9C74264-1332-4CA8-8041-99FC98DDE0A5}" type="presParOf" srcId="{306B0EBB-0BFE-4929-81F3-B9DE846316D6}" destId="{C4193687-A9AE-4855-8397-DDCF3B1B0D65}" srcOrd="2" destOrd="0" presId="urn:microsoft.com/office/officeart/2018/2/layout/IconVerticalSolidList"/>
    <dgm:cxn modelId="{0AD6A38F-0F1C-45AD-9E17-40171E541597}" type="presParOf" srcId="{306B0EBB-0BFE-4929-81F3-B9DE846316D6}" destId="{36912AB8-360F-494A-8358-49E8611073C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BB0101-5B2A-484A-BE08-88533A94FFAE}"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019B1E3-A77F-44FC-AABD-7E0C24FCA0B6}">
      <dgm:prSet/>
      <dgm:spPr/>
      <dgm:t>
        <a:bodyPr/>
        <a:lstStyle/>
        <a:p>
          <a:pPr>
            <a:lnSpc>
              <a:spcPct val="100000"/>
            </a:lnSpc>
          </a:pPr>
          <a:r>
            <a:rPr lang="en-US"/>
            <a:t>Spatial computing mirrors how we interact with virtual objects in the real world. Humans translate the two-dimensional images that they see into a 3D model of the world, make sense of objects in the world and then direct their hands to act.</a:t>
          </a:r>
        </a:p>
      </dgm:t>
    </dgm:pt>
    <dgm:pt modelId="{EEE3E982-BB2B-423C-8C89-C3F500274462}" type="parTrans" cxnId="{2419123F-5709-48F2-BDF2-49B71481C2C1}">
      <dgm:prSet/>
      <dgm:spPr/>
      <dgm:t>
        <a:bodyPr/>
        <a:lstStyle/>
        <a:p>
          <a:endParaRPr lang="en-US"/>
        </a:p>
      </dgm:t>
    </dgm:pt>
    <dgm:pt modelId="{DA6D01C4-E701-452D-8012-B463F659EA03}" type="sibTrans" cxnId="{2419123F-5709-48F2-BDF2-49B71481C2C1}">
      <dgm:prSet/>
      <dgm:spPr/>
      <dgm:t>
        <a:bodyPr/>
        <a:lstStyle/>
        <a:p>
          <a:endParaRPr lang="en-US"/>
        </a:p>
      </dgm:t>
    </dgm:pt>
    <dgm:pt modelId="{D9AA1DAE-6DF8-402D-92F7-E1B6F90F62A6}">
      <dgm:prSet/>
      <dgm:spPr/>
      <dgm:t>
        <a:bodyPr/>
        <a:lstStyle/>
        <a:p>
          <a:pPr>
            <a:lnSpc>
              <a:spcPct val="100000"/>
            </a:lnSpc>
          </a:pPr>
          <a:r>
            <a:rPr lang="en-US"/>
            <a:t>For example, when we pour a cup of tea, we watch the cup as we pour, determine when the cup is full and then stop pouring. Spatial computing does the same but with computers and sensors.</a:t>
          </a:r>
        </a:p>
      </dgm:t>
    </dgm:pt>
    <dgm:pt modelId="{06E24031-BF44-41FB-AFF3-8075CE331586}" type="parTrans" cxnId="{46F673C4-68E1-4946-976C-8935A0AFC4EA}">
      <dgm:prSet/>
      <dgm:spPr/>
      <dgm:t>
        <a:bodyPr/>
        <a:lstStyle/>
        <a:p>
          <a:endParaRPr lang="en-US"/>
        </a:p>
      </dgm:t>
    </dgm:pt>
    <dgm:pt modelId="{128FF4AD-CCFD-4DA1-A218-93FA4D19FFB3}" type="sibTrans" cxnId="{46F673C4-68E1-4946-976C-8935A0AFC4EA}">
      <dgm:prSet/>
      <dgm:spPr/>
      <dgm:t>
        <a:bodyPr/>
        <a:lstStyle/>
        <a:p>
          <a:endParaRPr lang="en-US"/>
        </a:p>
      </dgm:t>
    </dgm:pt>
    <dgm:pt modelId="{CC8B3060-EB25-4BE5-85A2-32DFF5F80E96}" type="pres">
      <dgm:prSet presAssocID="{D2BB0101-5B2A-484A-BE08-88533A94FFAE}" presName="root" presStyleCnt="0">
        <dgm:presLayoutVars>
          <dgm:dir/>
          <dgm:resizeHandles val="exact"/>
        </dgm:presLayoutVars>
      </dgm:prSet>
      <dgm:spPr/>
    </dgm:pt>
    <dgm:pt modelId="{A0350195-A1C8-4AE6-848E-3A98401E3910}" type="pres">
      <dgm:prSet presAssocID="{A019B1E3-A77F-44FC-AABD-7E0C24FCA0B6}" presName="compNode" presStyleCnt="0"/>
      <dgm:spPr/>
    </dgm:pt>
    <dgm:pt modelId="{9EFF807E-996A-4F7C-A8DC-5E8E480EF93F}" type="pres">
      <dgm:prSet presAssocID="{A019B1E3-A77F-44FC-AABD-7E0C24FCA0B6}" presName="bgRect" presStyleLbl="bgShp" presStyleIdx="0" presStyleCnt="2"/>
      <dgm:spPr/>
    </dgm:pt>
    <dgm:pt modelId="{B38B3871-B262-47E0-ADE9-0CD00776378F}" type="pres">
      <dgm:prSet presAssocID="{A019B1E3-A77F-44FC-AABD-7E0C24FCA0B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rawing Compass"/>
        </a:ext>
      </dgm:extLst>
    </dgm:pt>
    <dgm:pt modelId="{2B2298D6-FB95-4105-949B-0B753C748D8F}" type="pres">
      <dgm:prSet presAssocID="{A019B1E3-A77F-44FC-AABD-7E0C24FCA0B6}" presName="spaceRect" presStyleCnt="0"/>
      <dgm:spPr/>
    </dgm:pt>
    <dgm:pt modelId="{4A6FC274-2D2C-45FD-BA26-4D6A72004D5F}" type="pres">
      <dgm:prSet presAssocID="{A019B1E3-A77F-44FC-AABD-7E0C24FCA0B6}" presName="parTx" presStyleLbl="revTx" presStyleIdx="0" presStyleCnt="2">
        <dgm:presLayoutVars>
          <dgm:chMax val="0"/>
          <dgm:chPref val="0"/>
        </dgm:presLayoutVars>
      </dgm:prSet>
      <dgm:spPr/>
    </dgm:pt>
    <dgm:pt modelId="{F31DA5FC-A71B-40C7-B295-561C31BA5CF3}" type="pres">
      <dgm:prSet presAssocID="{DA6D01C4-E701-452D-8012-B463F659EA03}" presName="sibTrans" presStyleCnt="0"/>
      <dgm:spPr/>
    </dgm:pt>
    <dgm:pt modelId="{B7674988-8AF2-4016-9960-13766216FEE1}" type="pres">
      <dgm:prSet presAssocID="{D9AA1DAE-6DF8-402D-92F7-E1B6F90F62A6}" presName="compNode" presStyleCnt="0"/>
      <dgm:spPr/>
    </dgm:pt>
    <dgm:pt modelId="{97CF8E08-EFD2-4EE7-88D5-0C9332994721}" type="pres">
      <dgm:prSet presAssocID="{D9AA1DAE-6DF8-402D-92F7-E1B6F90F62A6}" presName="bgRect" presStyleLbl="bgShp" presStyleIdx="1" presStyleCnt="2"/>
      <dgm:spPr/>
    </dgm:pt>
    <dgm:pt modelId="{6BE0B607-FD09-47F5-8D3C-81FD0E8A06CC}" type="pres">
      <dgm:prSet presAssocID="{D9AA1DAE-6DF8-402D-92F7-E1B6F90F62A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a"/>
        </a:ext>
      </dgm:extLst>
    </dgm:pt>
    <dgm:pt modelId="{4C147F94-BA89-405B-BC2B-2E7442FD1978}" type="pres">
      <dgm:prSet presAssocID="{D9AA1DAE-6DF8-402D-92F7-E1B6F90F62A6}" presName="spaceRect" presStyleCnt="0"/>
      <dgm:spPr/>
    </dgm:pt>
    <dgm:pt modelId="{9F8187FC-DCFD-4B0D-BD56-B647D69361B7}" type="pres">
      <dgm:prSet presAssocID="{D9AA1DAE-6DF8-402D-92F7-E1B6F90F62A6}" presName="parTx" presStyleLbl="revTx" presStyleIdx="1" presStyleCnt="2">
        <dgm:presLayoutVars>
          <dgm:chMax val="0"/>
          <dgm:chPref val="0"/>
        </dgm:presLayoutVars>
      </dgm:prSet>
      <dgm:spPr/>
    </dgm:pt>
  </dgm:ptLst>
  <dgm:cxnLst>
    <dgm:cxn modelId="{58457116-8FE6-4324-8F31-786D4B63DBAC}" type="presOf" srcId="{D9AA1DAE-6DF8-402D-92F7-E1B6F90F62A6}" destId="{9F8187FC-DCFD-4B0D-BD56-B647D69361B7}" srcOrd="0" destOrd="0" presId="urn:microsoft.com/office/officeart/2018/2/layout/IconVerticalSolidList"/>
    <dgm:cxn modelId="{2419123F-5709-48F2-BDF2-49B71481C2C1}" srcId="{D2BB0101-5B2A-484A-BE08-88533A94FFAE}" destId="{A019B1E3-A77F-44FC-AABD-7E0C24FCA0B6}" srcOrd="0" destOrd="0" parTransId="{EEE3E982-BB2B-423C-8C89-C3F500274462}" sibTransId="{DA6D01C4-E701-452D-8012-B463F659EA03}"/>
    <dgm:cxn modelId="{C88E6A54-66DA-4A30-90C1-E949E404F6AC}" type="presOf" srcId="{D2BB0101-5B2A-484A-BE08-88533A94FFAE}" destId="{CC8B3060-EB25-4BE5-85A2-32DFF5F80E96}" srcOrd="0" destOrd="0" presId="urn:microsoft.com/office/officeart/2018/2/layout/IconVerticalSolidList"/>
    <dgm:cxn modelId="{9900DFC2-5DEE-45A5-9D25-54B078BFEFAB}" type="presOf" srcId="{A019B1E3-A77F-44FC-AABD-7E0C24FCA0B6}" destId="{4A6FC274-2D2C-45FD-BA26-4D6A72004D5F}" srcOrd="0" destOrd="0" presId="urn:microsoft.com/office/officeart/2018/2/layout/IconVerticalSolidList"/>
    <dgm:cxn modelId="{46F673C4-68E1-4946-976C-8935A0AFC4EA}" srcId="{D2BB0101-5B2A-484A-BE08-88533A94FFAE}" destId="{D9AA1DAE-6DF8-402D-92F7-E1B6F90F62A6}" srcOrd="1" destOrd="0" parTransId="{06E24031-BF44-41FB-AFF3-8075CE331586}" sibTransId="{128FF4AD-CCFD-4DA1-A218-93FA4D19FFB3}"/>
    <dgm:cxn modelId="{618D718B-87A7-4D78-8A24-4E3C522F135C}" type="presParOf" srcId="{CC8B3060-EB25-4BE5-85A2-32DFF5F80E96}" destId="{A0350195-A1C8-4AE6-848E-3A98401E3910}" srcOrd="0" destOrd="0" presId="urn:microsoft.com/office/officeart/2018/2/layout/IconVerticalSolidList"/>
    <dgm:cxn modelId="{0777BB83-D65F-41B2-9933-241BA84324F8}" type="presParOf" srcId="{A0350195-A1C8-4AE6-848E-3A98401E3910}" destId="{9EFF807E-996A-4F7C-A8DC-5E8E480EF93F}" srcOrd="0" destOrd="0" presId="urn:microsoft.com/office/officeart/2018/2/layout/IconVerticalSolidList"/>
    <dgm:cxn modelId="{783C340D-7014-442F-B300-C101173139E2}" type="presParOf" srcId="{A0350195-A1C8-4AE6-848E-3A98401E3910}" destId="{B38B3871-B262-47E0-ADE9-0CD00776378F}" srcOrd="1" destOrd="0" presId="urn:microsoft.com/office/officeart/2018/2/layout/IconVerticalSolidList"/>
    <dgm:cxn modelId="{233C237C-52DE-4082-88BE-54697D072956}" type="presParOf" srcId="{A0350195-A1C8-4AE6-848E-3A98401E3910}" destId="{2B2298D6-FB95-4105-949B-0B753C748D8F}" srcOrd="2" destOrd="0" presId="urn:microsoft.com/office/officeart/2018/2/layout/IconVerticalSolidList"/>
    <dgm:cxn modelId="{38C6DA0A-30F8-4F38-81A0-00D853761858}" type="presParOf" srcId="{A0350195-A1C8-4AE6-848E-3A98401E3910}" destId="{4A6FC274-2D2C-45FD-BA26-4D6A72004D5F}" srcOrd="3" destOrd="0" presId="urn:microsoft.com/office/officeart/2018/2/layout/IconVerticalSolidList"/>
    <dgm:cxn modelId="{EBD87477-14CA-4063-99B5-BB781380AA93}" type="presParOf" srcId="{CC8B3060-EB25-4BE5-85A2-32DFF5F80E96}" destId="{F31DA5FC-A71B-40C7-B295-561C31BA5CF3}" srcOrd="1" destOrd="0" presId="urn:microsoft.com/office/officeart/2018/2/layout/IconVerticalSolidList"/>
    <dgm:cxn modelId="{22B29B67-785C-4C8B-B597-7F47DB14ADCE}" type="presParOf" srcId="{CC8B3060-EB25-4BE5-85A2-32DFF5F80E96}" destId="{B7674988-8AF2-4016-9960-13766216FEE1}" srcOrd="2" destOrd="0" presId="urn:microsoft.com/office/officeart/2018/2/layout/IconVerticalSolidList"/>
    <dgm:cxn modelId="{2CBEA7E6-6CB8-4B8A-B3DA-3F05D2A11D54}" type="presParOf" srcId="{B7674988-8AF2-4016-9960-13766216FEE1}" destId="{97CF8E08-EFD2-4EE7-88D5-0C9332994721}" srcOrd="0" destOrd="0" presId="urn:microsoft.com/office/officeart/2018/2/layout/IconVerticalSolidList"/>
    <dgm:cxn modelId="{4A13BF4E-D186-400A-AF5A-1750E14B92B3}" type="presParOf" srcId="{B7674988-8AF2-4016-9960-13766216FEE1}" destId="{6BE0B607-FD09-47F5-8D3C-81FD0E8A06CC}" srcOrd="1" destOrd="0" presId="urn:microsoft.com/office/officeart/2018/2/layout/IconVerticalSolidList"/>
    <dgm:cxn modelId="{81210A48-E612-4E3B-9B79-F0B9763C32BE}" type="presParOf" srcId="{B7674988-8AF2-4016-9960-13766216FEE1}" destId="{4C147F94-BA89-405B-BC2B-2E7442FD1978}" srcOrd="2" destOrd="0" presId="urn:microsoft.com/office/officeart/2018/2/layout/IconVerticalSolidList"/>
    <dgm:cxn modelId="{357FB2DF-B6B9-4D40-8EAB-9B6607B85FD6}" type="presParOf" srcId="{B7674988-8AF2-4016-9960-13766216FEE1}" destId="{9F8187FC-DCFD-4B0D-BD56-B647D69361B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204A96-43FE-437A-BA17-5AD123657B08}"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CF3E885E-B14C-4E8D-89AA-800633112946}">
      <dgm:prSet/>
      <dgm:spPr/>
      <dgm:t>
        <a:bodyPr/>
        <a:lstStyle/>
        <a:p>
          <a:pPr>
            <a:lnSpc>
              <a:spcPct val="100000"/>
            </a:lnSpc>
          </a:pPr>
          <a:r>
            <a:rPr lang="en-US" dirty="0"/>
            <a:t>Seamless Interaction: Spatial computing brings together digital and physical worlds, enabling users to interact with computers in more seamless and immersive ways. It encompasses concepts like virtual reality (VR) and augmented reality (AR).</a:t>
          </a:r>
        </a:p>
      </dgm:t>
    </dgm:pt>
    <dgm:pt modelId="{58D62F95-19FA-43B1-B8E4-2EB94F4963E6}" type="parTrans" cxnId="{8FC17C7B-2E58-408B-97E8-57A263048388}">
      <dgm:prSet/>
      <dgm:spPr/>
      <dgm:t>
        <a:bodyPr/>
        <a:lstStyle/>
        <a:p>
          <a:endParaRPr lang="en-US"/>
        </a:p>
      </dgm:t>
    </dgm:pt>
    <dgm:pt modelId="{38C0228E-30E0-42E6-9BD1-2AA070FB9871}" type="sibTrans" cxnId="{8FC17C7B-2E58-408B-97E8-57A263048388}">
      <dgm:prSet/>
      <dgm:spPr/>
      <dgm:t>
        <a:bodyPr/>
        <a:lstStyle/>
        <a:p>
          <a:endParaRPr lang="en-US"/>
        </a:p>
      </dgm:t>
    </dgm:pt>
    <dgm:pt modelId="{EBE7288E-5FFB-4C6B-91E9-AC8A5BF38EA2}">
      <dgm:prSet/>
      <dgm:spPr/>
      <dgm:t>
        <a:bodyPr/>
        <a:lstStyle/>
        <a:p>
          <a:pPr>
            <a:lnSpc>
              <a:spcPct val="100000"/>
            </a:lnSpc>
          </a:pPr>
          <a:r>
            <a:rPr lang="en-US" dirty="0"/>
            <a:t>Optimization and Automation: Machines equipped with spatial computing technology can learn about physical spaces and human behavior, optimizing and automating processes such as energy-saving in "smart buildings" through data analysis and control signals.</a:t>
          </a:r>
        </a:p>
      </dgm:t>
    </dgm:pt>
    <dgm:pt modelId="{B91FED30-F1A2-4543-821E-6DC611E5230F}" type="parTrans" cxnId="{9650C8D0-14DC-44CE-9C65-26EC613F8FAF}">
      <dgm:prSet/>
      <dgm:spPr/>
      <dgm:t>
        <a:bodyPr/>
        <a:lstStyle/>
        <a:p>
          <a:endParaRPr lang="en-US"/>
        </a:p>
      </dgm:t>
    </dgm:pt>
    <dgm:pt modelId="{DFC45D19-04C4-4B09-A1EE-6D6B45033C97}" type="sibTrans" cxnId="{9650C8D0-14DC-44CE-9C65-26EC613F8FAF}">
      <dgm:prSet/>
      <dgm:spPr/>
      <dgm:t>
        <a:bodyPr/>
        <a:lstStyle/>
        <a:p>
          <a:endParaRPr lang="en-US"/>
        </a:p>
      </dgm:t>
    </dgm:pt>
    <dgm:pt modelId="{9BCDDF20-7827-4A5F-BB98-8A081A4B77CE}">
      <dgm:prSet/>
      <dgm:spPr/>
      <dgm:t>
        <a:bodyPr/>
        <a:lstStyle/>
        <a:p>
          <a:pPr>
            <a:lnSpc>
              <a:spcPct val="100000"/>
            </a:lnSpc>
          </a:pPr>
          <a:r>
            <a:rPr lang="en-US"/>
            <a:t>It is also used in other human-computer interactions that leverage real-time spatial positioning for displays, such as projection mapping or cave automatic virtual environment displays.</a:t>
          </a:r>
        </a:p>
      </dgm:t>
    </dgm:pt>
    <dgm:pt modelId="{57CCDDB2-09FA-4E1F-A11A-B7197CB2D83B}" type="parTrans" cxnId="{EC36AE74-AF86-4799-9F82-5CE8876A4D9D}">
      <dgm:prSet/>
      <dgm:spPr/>
      <dgm:t>
        <a:bodyPr/>
        <a:lstStyle/>
        <a:p>
          <a:endParaRPr lang="en-US"/>
        </a:p>
      </dgm:t>
    </dgm:pt>
    <dgm:pt modelId="{1A3B6EB4-F14A-49B3-BEB2-12CE4F36A7A8}" type="sibTrans" cxnId="{EC36AE74-AF86-4799-9F82-5CE8876A4D9D}">
      <dgm:prSet/>
      <dgm:spPr/>
      <dgm:t>
        <a:bodyPr/>
        <a:lstStyle/>
        <a:p>
          <a:endParaRPr lang="en-US"/>
        </a:p>
      </dgm:t>
    </dgm:pt>
    <dgm:pt modelId="{2AC7FC8D-E0E1-4F96-BB13-0C10BB279B09}" type="pres">
      <dgm:prSet presAssocID="{60204A96-43FE-437A-BA17-5AD123657B08}" presName="root" presStyleCnt="0">
        <dgm:presLayoutVars>
          <dgm:dir/>
          <dgm:resizeHandles val="exact"/>
        </dgm:presLayoutVars>
      </dgm:prSet>
      <dgm:spPr/>
    </dgm:pt>
    <dgm:pt modelId="{EAE50087-D6E8-4DA0-8334-E18327DAF8C1}" type="pres">
      <dgm:prSet presAssocID="{CF3E885E-B14C-4E8D-89AA-800633112946}" presName="compNode" presStyleCnt="0"/>
      <dgm:spPr/>
    </dgm:pt>
    <dgm:pt modelId="{789FDB38-482A-4DDD-B984-6ED71E431718}" type="pres">
      <dgm:prSet presAssocID="{CF3E885E-B14C-4E8D-89AA-800633112946}" presName="bgRect" presStyleLbl="bgShp" presStyleIdx="0" presStyleCnt="3"/>
      <dgm:spPr/>
    </dgm:pt>
    <dgm:pt modelId="{60E78F4C-CD3D-44CD-8839-200C181AB117}" type="pres">
      <dgm:prSet presAssocID="{CF3E885E-B14C-4E8D-89AA-80063311294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Virtual RealityHeadset"/>
        </a:ext>
      </dgm:extLst>
    </dgm:pt>
    <dgm:pt modelId="{401B7CD0-29E4-4088-B864-C34C226778DF}" type="pres">
      <dgm:prSet presAssocID="{CF3E885E-B14C-4E8D-89AA-800633112946}" presName="spaceRect" presStyleCnt="0"/>
      <dgm:spPr/>
    </dgm:pt>
    <dgm:pt modelId="{A7629FC0-697D-4B94-9BF5-C046F4060DE6}" type="pres">
      <dgm:prSet presAssocID="{CF3E885E-B14C-4E8D-89AA-800633112946}" presName="parTx" presStyleLbl="revTx" presStyleIdx="0" presStyleCnt="3">
        <dgm:presLayoutVars>
          <dgm:chMax val="0"/>
          <dgm:chPref val="0"/>
        </dgm:presLayoutVars>
      </dgm:prSet>
      <dgm:spPr/>
    </dgm:pt>
    <dgm:pt modelId="{CCD9CB4F-2CD4-4E1E-A6D9-24FC93030B83}" type="pres">
      <dgm:prSet presAssocID="{38C0228E-30E0-42E6-9BD1-2AA070FB9871}" presName="sibTrans" presStyleCnt="0"/>
      <dgm:spPr/>
    </dgm:pt>
    <dgm:pt modelId="{742F5C05-4C84-4141-B377-35F77D8C828A}" type="pres">
      <dgm:prSet presAssocID="{EBE7288E-5FFB-4C6B-91E9-AC8A5BF38EA2}" presName="compNode" presStyleCnt="0"/>
      <dgm:spPr/>
    </dgm:pt>
    <dgm:pt modelId="{6305D335-94FE-4384-8CC0-294308000955}" type="pres">
      <dgm:prSet presAssocID="{EBE7288E-5FFB-4C6B-91E9-AC8A5BF38EA2}" presName="bgRect" presStyleLbl="bgShp" presStyleIdx="1" presStyleCnt="3"/>
      <dgm:spPr/>
    </dgm:pt>
    <dgm:pt modelId="{12A287D1-88E9-48F8-B14A-79ABBB793C72}" type="pres">
      <dgm:prSet presAssocID="{EBE7288E-5FFB-4C6B-91E9-AC8A5BF38E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ears"/>
        </a:ext>
      </dgm:extLst>
    </dgm:pt>
    <dgm:pt modelId="{02CF61E7-4A25-4D6B-ABA0-EDF8CF499C0F}" type="pres">
      <dgm:prSet presAssocID="{EBE7288E-5FFB-4C6B-91E9-AC8A5BF38EA2}" presName="spaceRect" presStyleCnt="0"/>
      <dgm:spPr/>
    </dgm:pt>
    <dgm:pt modelId="{32A0F3E3-4985-4050-A8C6-AC82EECD29AA}" type="pres">
      <dgm:prSet presAssocID="{EBE7288E-5FFB-4C6B-91E9-AC8A5BF38EA2}" presName="parTx" presStyleLbl="revTx" presStyleIdx="1" presStyleCnt="3">
        <dgm:presLayoutVars>
          <dgm:chMax val="0"/>
          <dgm:chPref val="0"/>
        </dgm:presLayoutVars>
      </dgm:prSet>
      <dgm:spPr/>
    </dgm:pt>
    <dgm:pt modelId="{14805476-C4B4-43EB-8ADE-7EC17D59663E}" type="pres">
      <dgm:prSet presAssocID="{DFC45D19-04C4-4B09-A1EE-6D6B45033C97}" presName="sibTrans" presStyleCnt="0"/>
      <dgm:spPr/>
    </dgm:pt>
    <dgm:pt modelId="{97FC05E0-FD91-4A4D-BB57-6EB03BFE1378}" type="pres">
      <dgm:prSet presAssocID="{9BCDDF20-7827-4A5F-BB98-8A081A4B77CE}" presName="compNode" presStyleCnt="0"/>
      <dgm:spPr/>
    </dgm:pt>
    <dgm:pt modelId="{7B88D3CD-0518-48AF-8DC2-C3BD3A4E22DE}" type="pres">
      <dgm:prSet presAssocID="{9BCDDF20-7827-4A5F-BB98-8A081A4B77CE}" presName="bgRect" presStyleLbl="bgShp" presStyleIdx="2" presStyleCnt="3"/>
      <dgm:spPr/>
    </dgm:pt>
    <dgm:pt modelId="{4C836944-5DE8-4316-9225-4BAFC51F11C9}" type="pres">
      <dgm:prSet presAssocID="{9BCDDF20-7827-4A5F-BB98-8A081A4B77C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A2E88DF8-84EA-410C-B319-79A21D77F233}" type="pres">
      <dgm:prSet presAssocID="{9BCDDF20-7827-4A5F-BB98-8A081A4B77CE}" presName="spaceRect" presStyleCnt="0"/>
      <dgm:spPr/>
    </dgm:pt>
    <dgm:pt modelId="{AF2409FD-E15E-46F4-812F-0B118FD15A32}" type="pres">
      <dgm:prSet presAssocID="{9BCDDF20-7827-4A5F-BB98-8A081A4B77CE}" presName="parTx" presStyleLbl="revTx" presStyleIdx="2" presStyleCnt="3">
        <dgm:presLayoutVars>
          <dgm:chMax val="0"/>
          <dgm:chPref val="0"/>
        </dgm:presLayoutVars>
      </dgm:prSet>
      <dgm:spPr/>
    </dgm:pt>
  </dgm:ptLst>
  <dgm:cxnLst>
    <dgm:cxn modelId="{BCEAED0B-B4E0-4534-8236-2B6B0FBFF930}" type="presOf" srcId="{EBE7288E-5FFB-4C6B-91E9-AC8A5BF38EA2}" destId="{32A0F3E3-4985-4050-A8C6-AC82EECD29AA}" srcOrd="0" destOrd="0" presId="urn:microsoft.com/office/officeart/2018/2/layout/IconVerticalSolidList"/>
    <dgm:cxn modelId="{E004343C-96B4-4217-9B9C-499DA0843CD9}" type="presOf" srcId="{CF3E885E-B14C-4E8D-89AA-800633112946}" destId="{A7629FC0-697D-4B94-9BF5-C046F4060DE6}" srcOrd="0" destOrd="0" presId="urn:microsoft.com/office/officeart/2018/2/layout/IconVerticalSolidList"/>
    <dgm:cxn modelId="{87199C6D-6107-44F2-8285-3A79D987BC17}" type="presOf" srcId="{60204A96-43FE-437A-BA17-5AD123657B08}" destId="{2AC7FC8D-E0E1-4F96-BB13-0C10BB279B09}" srcOrd="0" destOrd="0" presId="urn:microsoft.com/office/officeart/2018/2/layout/IconVerticalSolidList"/>
    <dgm:cxn modelId="{EC36AE74-AF86-4799-9F82-5CE8876A4D9D}" srcId="{60204A96-43FE-437A-BA17-5AD123657B08}" destId="{9BCDDF20-7827-4A5F-BB98-8A081A4B77CE}" srcOrd="2" destOrd="0" parTransId="{57CCDDB2-09FA-4E1F-A11A-B7197CB2D83B}" sibTransId="{1A3B6EB4-F14A-49B3-BEB2-12CE4F36A7A8}"/>
    <dgm:cxn modelId="{8FC17C7B-2E58-408B-97E8-57A263048388}" srcId="{60204A96-43FE-437A-BA17-5AD123657B08}" destId="{CF3E885E-B14C-4E8D-89AA-800633112946}" srcOrd="0" destOrd="0" parTransId="{58D62F95-19FA-43B1-B8E4-2EB94F4963E6}" sibTransId="{38C0228E-30E0-42E6-9BD1-2AA070FB9871}"/>
    <dgm:cxn modelId="{9650C8D0-14DC-44CE-9C65-26EC613F8FAF}" srcId="{60204A96-43FE-437A-BA17-5AD123657B08}" destId="{EBE7288E-5FFB-4C6B-91E9-AC8A5BF38EA2}" srcOrd="1" destOrd="0" parTransId="{B91FED30-F1A2-4543-821E-6DC611E5230F}" sibTransId="{DFC45D19-04C4-4B09-A1EE-6D6B45033C97}"/>
    <dgm:cxn modelId="{06DB7ED8-BE58-42A8-AD06-75CFAE55B3C4}" type="presOf" srcId="{9BCDDF20-7827-4A5F-BB98-8A081A4B77CE}" destId="{AF2409FD-E15E-46F4-812F-0B118FD15A32}" srcOrd="0" destOrd="0" presId="urn:microsoft.com/office/officeart/2018/2/layout/IconVerticalSolidList"/>
    <dgm:cxn modelId="{97C9F54A-8F41-4261-AB5B-DFA51D830A33}" type="presParOf" srcId="{2AC7FC8D-E0E1-4F96-BB13-0C10BB279B09}" destId="{EAE50087-D6E8-4DA0-8334-E18327DAF8C1}" srcOrd="0" destOrd="0" presId="urn:microsoft.com/office/officeart/2018/2/layout/IconVerticalSolidList"/>
    <dgm:cxn modelId="{E6A5428C-8EB0-4B51-826E-370476801163}" type="presParOf" srcId="{EAE50087-D6E8-4DA0-8334-E18327DAF8C1}" destId="{789FDB38-482A-4DDD-B984-6ED71E431718}" srcOrd="0" destOrd="0" presId="urn:microsoft.com/office/officeart/2018/2/layout/IconVerticalSolidList"/>
    <dgm:cxn modelId="{B9C4399E-A49D-4677-A02E-43B3009A0D8E}" type="presParOf" srcId="{EAE50087-D6E8-4DA0-8334-E18327DAF8C1}" destId="{60E78F4C-CD3D-44CD-8839-200C181AB117}" srcOrd="1" destOrd="0" presId="urn:microsoft.com/office/officeart/2018/2/layout/IconVerticalSolidList"/>
    <dgm:cxn modelId="{95091DAE-3EA6-4442-8A8E-2C616F6FFB7E}" type="presParOf" srcId="{EAE50087-D6E8-4DA0-8334-E18327DAF8C1}" destId="{401B7CD0-29E4-4088-B864-C34C226778DF}" srcOrd="2" destOrd="0" presId="urn:microsoft.com/office/officeart/2018/2/layout/IconVerticalSolidList"/>
    <dgm:cxn modelId="{ABA7CD21-EF30-45E6-8F65-17063FF11BBC}" type="presParOf" srcId="{EAE50087-D6E8-4DA0-8334-E18327DAF8C1}" destId="{A7629FC0-697D-4B94-9BF5-C046F4060DE6}" srcOrd="3" destOrd="0" presId="urn:microsoft.com/office/officeart/2018/2/layout/IconVerticalSolidList"/>
    <dgm:cxn modelId="{796EA7DE-CCCB-41CA-A749-7C7F8A43DACA}" type="presParOf" srcId="{2AC7FC8D-E0E1-4F96-BB13-0C10BB279B09}" destId="{CCD9CB4F-2CD4-4E1E-A6D9-24FC93030B83}" srcOrd="1" destOrd="0" presId="urn:microsoft.com/office/officeart/2018/2/layout/IconVerticalSolidList"/>
    <dgm:cxn modelId="{B9CE1DDF-80F9-44C1-B6D3-48AAC6F825B2}" type="presParOf" srcId="{2AC7FC8D-E0E1-4F96-BB13-0C10BB279B09}" destId="{742F5C05-4C84-4141-B377-35F77D8C828A}" srcOrd="2" destOrd="0" presId="urn:microsoft.com/office/officeart/2018/2/layout/IconVerticalSolidList"/>
    <dgm:cxn modelId="{8A878B8E-C0DC-46E2-910D-FA80BEFA0242}" type="presParOf" srcId="{742F5C05-4C84-4141-B377-35F77D8C828A}" destId="{6305D335-94FE-4384-8CC0-294308000955}" srcOrd="0" destOrd="0" presId="urn:microsoft.com/office/officeart/2018/2/layout/IconVerticalSolidList"/>
    <dgm:cxn modelId="{58D2B746-3338-40CB-B7DC-D1ED5C01091D}" type="presParOf" srcId="{742F5C05-4C84-4141-B377-35F77D8C828A}" destId="{12A287D1-88E9-48F8-B14A-79ABBB793C72}" srcOrd="1" destOrd="0" presId="urn:microsoft.com/office/officeart/2018/2/layout/IconVerticalSolidList"/>
    <dgm:cxn modelId="{F69667DA-304F-42E9-8496-6D590AADB519}" type="presParOf" srcId="{742F5C05-4C84-4141-B377-35F77D8C828A}" destId="{02CF61E7-4A25-4D6B-ABA0-EDF8CF499C0F}" srcOrd="2" destOrd="0" presId="urn:microsoft.com/office/officeart/2018/2/layout/IconVerticalSolidList"/>
    <dgm:cxn modelId="{0E622D26-58AF-4EBB-BA95-DCEE398C0D69}" type="presParOf" srcId="{742F5C05-4C84-4141-B377-35F77D8C828A}" destId="{32A0F3E3-4985-4050-A8C6-AC82EECD29AA}" srcOrd="3" destOrd="0" presId="urn:microsoft.com/office/officeart/2018/2/layout/IconVerticalSolidList"/>
    <dgm:cxn modelId="{979AFC7A-685B-4F60-A182-917AC5CD3B3A}" type="presParOf" srcId="{2AC7FC8D-E0E1-4F96-BB13-0C10BB279B09}" destId="{14805476-C4B4-43EB-8ADE-7EC17D59663E}" srcOrd="3" destOrd="0" presId="urn:microsoft.com/office/officeart/2018/2/layout/IconVerticalSolidList"/>
    <dgm:cxn modelId="{C56E8CEE-CA29-40E6-9652-CD04D8DC4AD9}" type="presParOf" srcId="{2AC7FC8D-E0E1-4F96-BB13-0C10BB279B09}" destId="{97FC05E0-FD91-4A4D-BB57-6EB03BFE1378}" srcOrd="4" destOrd="0" presId="urn:microsoft.com/office/officeart/2018/2/layout/IconVerticalSolidList"/>
    <dgm:cxn modelId="{23EA0FD8-7458-42A9-932B-165F4EAC22F1}" type="presParOf" srcId="{97FC05E0-FD91-4A4D-BB57-6EB03BFE1378}" destId="{7B88D3CD-0518-48AF-8DC2-C3BD3A4E22DE}" srcOrd="0" destOrd="0" presId="urn:microsoft.com/office/officeart/2018/2/layout/IconVerticalSolidList"/>
    <dgm:cxn modelId="{B1012476-ECD8-4C7D-B590-7F8BCB29A191}" type="presParOf" srcId="{97FC05E0-FD91-4A4D-BB57-6EB03BFE1378}" destId="{4C836944-5DE8-4316-9225-4BAFC51F11C9}" srcOrd="1" destOrd="0" presId="urn:microsoft.com/office/officeart/2018/2/layout/IconVerticalSolidList"/>
    <dgm:cxn modelId="{5F7C3639-42C2-4B1D-BB9E-9431E3E909B2}" type="presParOf" srcId="{97FC05E0-FD91-4A4D-BB57-6EB03BFE1378}" destId="{A2E88DF8-84EA-410C-B319-79A21D77F233}" srcOrd="2" destOrd="0" presId="urn:microsoft.com/office/officeart/2018/2/layout/IconVerticalSolidList"/>
    <dgm:cxn modelId="{4F60CBFA-0DF2-4FEA-9203-E85A43167CE3}" type="presParOf" srcId="{97FC05E0-FD91-4A4D-BB57-6EB03BFE1378}" destId="{AF2409FD-E15E-46F4-812F-0B118FD15A3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AD2F9C-4010-4F3B-A1B1-DE933B0D78FA}">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D3FB48-6718-44A8-968D-6A2ABEE164B7}">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00D5B8-F9F5-4C1A-8383-17BAE2B488BB}">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Spatial computing broadly characterizes the processes and tools used to capture, process and interact with three-dimensional (3D) data.</a:t>
          </a:r>
        </a:p>
      </dsp:txBody>
      <dsp:txXfrm>
        <a:off x="1435590" y="531"/>
        <a:ext cx="9080009" cy="1242935"/>
      </dsp:txXfrm>
    </dsp:sp>
    <dsp:sp modelId="{209A2C7B-485D-4199-B0EA-F7B4CA01ED31}">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C189E9-6248-4CDC-8017-BD64372CC94C}">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F1BB69-9635-4AF9-8D79-C6918D05D024}">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Spatial computing is a technology defined by computers blending data from the world around them in a natural way.</a:t>
          </a:r>
        </a:p>
      </dsp:txBody>
      <dsp:txXfrm>
        <a:off x="1435590" y="1554201"/>
        <a:ext cx="9080009" cy="1242935"/>
      </dsp:txXfrm>
    </dsp:sp>
    <dsp:sp modelId="{0AD172C8-0CF3-4BDA-B5E1-7A9199F798B0}">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1EA9FD-082C-4E3F-BA62-6770B5AAC053}">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912AB8-360F-494A-8358-49E8611073CB}">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It shifts the focus from teaching people to interact with computers in digital environments to teaching computers to better understand and interact with people naturally in the human world.</a:t>
          </a:r>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F807E-996A-4F7C-A8DC-5E8E480EF93F}">
      <dsp:nvSpPr>
        <dsp:cNvPr id="0" name=""/>
        <dsp:cNvSpPr/>
      </dsp:nvSpPr>
      <dsp:spPr>
        <a:xfrm>
          <a:off x="0" y="707092"/>
          <a:ext cx="105156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8B3871-B262-47E0-ADE9-0CD00776378F}">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6FC274-2D2C-45FD-BA26-4D6A72004D5F}">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89000">
            <a:lnSpc>
              <a:spcPct val="100000"/>
            </a:lnSpc>
            <a:spcBef>
              <a:spcPct val="0"/>
            </a:spcBef>
            <a:spcAft>
              <a:spcPct val="35000"/>
            </a:spcAft>
            <a:buNone/>
          </a:pPr>
          <a:r>
            <a:rPr lang="en-US" sz="2000" kern="1200"/>
            <a:t>Spatial computing mirrors how we interact with virtual objects in the real world. Humans translate the two-dimensional images that they see into a 3D model of the world, make sense of objects in the world and then direct their hands to act.</a:t>
          </a:r>
        </a:p>
      </dsp:txBody>
      <dsp:txXfrm>
        <a:off x="1507738" y="707092"/>
        <a:ext cx="9007861" cy="1305401"/>
      </dsp:txXfrm>
    </dsp:sp>
    <dsp:sp modelId="{97CF8E08-EFD2-4EE7-88D5-0C9332994721}">
      <dsp:nvSpPr>
        <dsp:cNvPr id="0" name=""/>
        <dsp:cNvSpPr/>
      </dsp:nvSpPr>
      <dsp:spPr>
        <a:xfrm>
          <a:off x="0" y="2338844"/>
          <a:ext cx="105156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E0B607-FD09-47F5-8D3C-81FD0E8A06CC}">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8187FC-DCFD-4B0D-BD56-B647D69361B7}">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89000">
            <a:lnSpc>
              <a:spcPct val="100000"/>
            </a:lnSpc>
            <a:spcBef>
              <a:spcPct val="0"/>
            </a:spcBef>
            <a:spcAft>
              <a:spcPct val="35000"/>
            </a:spcAft>
            <a:buNone/>
          </a:pPr>
          <a:r>
            <a:rPr lang="en-US" sz="2000" kern="1200"/>
            <a:t>For example, when we pour a cup of tea, we watch the cup as we pour, determine when the cup is full and then stop pouring. Spatial computing does the same but with computers and sensors.</a:t>
          </a:r>
        </a:p>
      </dsp:txBody>
      <dsp:txXfrm>
        <a:off x="1507738" y="2338844"/>
        <a:ext cx="9007861" cy="13054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9FDB38-482A-4DDD-B984-6ED71E431718}">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E78F4C-CD3D-44CD-8839-200C181AB117}">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629FC0-697D-4B94-9BF5-C046F4060DE6}">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55650">
            <a:lnSpc>
              <a:spcPct val="100000"/>
            </a:lnSpc>
            <a:spcBef>
              <a:spcPct val="0"/>
            </a:spcBef>
            <a:spcAft>
              <a:spcPct val="35000"/>
            </a:spcAft>
            <a:buNone/>
          </a:pPr>
          <a:r>
            <a:rPr lang="en-US" sz="1700" kern="1200" dirty="0"/>
            <a:t>Seamless Interaction: Spatial computing brings together digital and physical worlds, enabling users to interact with computers in more seamless and immersive ways. It encompasses concepts like virtual reality (VR) and augmented reality (AR).</a:t>
          </a:r>
        </a:p>
      </dsp:txBody>
      <dsp:txXfrm>
        <a:off x="1435590" y="531"/>
        <a:ext cx="9080009" cy="1242935"/>
      </dsp:txXfrm>
    </dsp:sp>
    <dsp:sp modelId="{6305D335-94FE-4384-8CC0-294308000955}">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A287D1-88E9-48F8-B14A-79ABBB793C72}">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A0F3E3-4985-4050-A8C6-AC82EECD29AA}">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55650">
            <a:lnSpc>
              <a:spcPct val="100000"/>
            </a:lnSpc>
            <a:spcBef>
              <a:spcPct val="0"/>
            </a:spcBef>
            <a:spcAft>
              <a:spcPct val="35000"/>
            </a:spcAft>
            <a:buNone/>
          </a:pPr>
          <a:r>
            <a:rPr lang="en-US" sz="1700" kern="1200" dirty="0"/>
            <a:t>Optimization and Automation: Machines equipped with spatial computing technology can learn about physical spaces and human behavior, optimizing and automating processes such as energy-saving in "smart buildings" through data analysis and control signals.</a:t>
          </a:r>
        </a:p>
      </dsp:txBody>
      <dsp:txXfrm>
        <a:off x="1435590" y="1554201"/>
        <a:ext cx="9080009" cy="1242935"/>
      </dsp:txXfrm>
    </dsp:sp>
    <dsp:sp modelId="{7B88D3CD-0518-48AF-8DC2-C3BD3A4E22DE}">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836944-5DE8-4316-9225-4BAFC51F11C9}">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2409FD-E15E-46F4-812F-0B118FD15A32}">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55650">
            <a:lnSpc>
              <a:spcPct val="100000"/>
            </a:lnSpc>
            <a:spcBef>
              <a:spcPct val="0"/>
            </a:spcBef>
            <a:spcAft>
              <a:spcPct val="35000"/>
            </a:spcAft>
            <a:buNone/>
          </a:pPr>
          <a:r>
            <a:rPr lang="en-US" sz="1700" kern="1200"/>
            <a:t>It is also used in other human-computer interactions that leverage real-time spatial positioning for displays, such as projection mapping or cave automatic virtual environment displays.</a:t>
          </a:r>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63253-F1EE-BCF4-0613-25A6025AE0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BB41819-DE33-69E0-DD73-3162425F7E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9038963-2D26-6B65-CDD0-2CCEF1047D9A}"/>
              </a:ext>
            </a:extLst>
          </p:cNvPr>
          <p:cNvSpPr>
            <a:spLocks noGrp="1"/>
          </p:cNvSpPr>
          <p:nvPr>
            <p:ph type="dt" sz="half" idx="10"/>
          </p:nvPr>
        </p:nvSpPr>
        <p:spPr/>
        <p:txBody>
          <a:bodyPr/>
          <a:lstStyle/>
          <a:p>
            <a:fld id="{603B8AF4-1420-45CE-8360-FB5012754CB6}" type="datetimeFigureOut">
              <a:rPr lang="en-IN" smtClean="0"/>
              <a:t>18-04-2024</a:t>
            </a:fld>
            <a:endParaRPr lang="en-IN"/>
          </a:p>
        </p:txBody>
      </p:sp>
      <p:sp>
        <p:nvSpPr>
          <p:cNvPr id="5" name="Footer Placeholder 4">
            <a:extLst>
              <a:ext uri="{FF2B5EF4-FFF2-40B4-BE49-F238E27FC236}">
                <a16:creationId xmlns:a16="http://schemas.microsoft.com/office/drawing/2014/main" id="{4835E73D-5918-3165-8660-80964CB635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8A7356-7728-6037-422E-C572F393B375}"/>
              </a:ext>
            </a:extLst>
          </p:cNvPr>
          <p:cNvSpPr>
            <a:spLocks noGrp="1"/>
          </p:cNvSpPr>
          <p:nvPr>
            <p:ph type="sldNum" sz="quarter" idx="12"/>
          </p:nvPr>
        </p:nvSpPr>
        <p:spPr/>
        <p:txBody>
          <a:bodyPr/>
          <a:lstStyle/>
          <a:p>
            <a:fld id="{B9C78563-1280-4929-98AC-C951403E1566}" type="slidenum">
              <a:rPr lang="en-IN" smtClean="0"/>
              <a:t>‹#›</a:t>
            </a:fld>
            <a:endParaRPr lang="en-IN"/>
          </a:p>
        </p:txBody>
      </p:sp>
    </p:spTree>
    <p:extLst>
      <p:ext uri="{BB962C8B-B14F-4D97-AF65-F5344CB8AC3E}">
        <p14:creationId xmlns:p14="http://schemas.microsoft.com/office/powerpoint/2010/main" val="3609318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683B3-2005-270F-F5CF-DBD3BF10241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8F4AEA4-5F7D-942D-F433-25170F4C40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242BD7-6FBC-390B-19DD-D9F49947289C}"/>
              </a:ext>
            </a:extLst>
          </p:cNvPr>
          <p:cNvSpPr>
            <a:spLocks noGrp="1"/>
          </p:cNvSpPr>
          <p:nvPr>
            <p:ph type="dt" sz="half" idx="10"/>
          </p:nvPr>
        </p:nvSpPr>
        <p:spPr/>
        <p:txBody>
          <a:bodyPr/>
          <a:lstStyle/>
          <a:p>
            <a:fld id="{603B8AF4-1420-45CE-8360-FB5012754CB6}" type="datetimeFigureOut">
              <a:rPr lang="en-IN" smtClean="0"/>
              <a:t>18-04-2024</a:t>
            </a:fld>
            <a:endParaRPr lang="en-IN"/>
          </a:p>
        </p:txBody>
      </p:sp>
      <p:sp>
        <p:nvSpPr>
          <p:cNvPr id="5" name="Footer Placeholder 4">
            <a:extLst>
              <a:ext uri="{FF2B5EF4-FFF2-40B4-BE49-F238E27FC236}">
                <a16:creationId xmlns:a16="http://schemas.microsoft.com/office/drawing/2014/main" id="{8F189E0F-96D2-9E15-64BC-1261104E70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4B3CB0-8D03-CA98-8A6E-D9244B155F0F}"/>
              </a:ext>
            </a:extLst>
          </p:cNvPr>
          <p:cNvSpPr>
            <a:spLocks noGrp="1"/>
          </p:cNvSpPr>
          <p:nvPr>
            <p:ph type="sldNum" sz="quarter" idx="12"/>
          </p:nvPr>
        </p:nvSpPr>
        <p:spPr/>
        <p:txBody>
          <a:bodyPr/>
          <a:lstStyle/>
          <a:p>
            <a:fld id="{B9C78563-1280-4929-98AC-C951403E1566}" type="slidenum">
              <a:rPr lang="en-IN" smtClean="0"/>
              <a:t>‹#›</a:t>
            </a:fld>
            <a:endParaRPr lang="en-IN"/>
          </a:p>
        </p:txBody>
      </p:sp>
    </p:spTree>
    <p:extLst>
      <p:ext uri="{BB962C8B-B14F-4D97-AF65-F5344CB8AC3E}">
        <p14:creationId xmlns:p14="http://schemas.microsoft.com/office/powerpoint/2010/main" val="124956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CCD5E4-3547-0F3C-B804-06EC607E91E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2CFF73A-FD67-8E4C-7B40-0DB21628FF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AFBFF7-BCC4-CB16-7691-7A203EAA113B}"/>
              </a:ext>
            </a:extLst>
          </p:cNvPr>
          <p:cNvSpPr>
            <a:spLocks noGrp="1"/>
          </p:cNvSpPr>
          <p:nvPr>
            <p:ph type="dt" sz="half" idx="10"/>
          </p:nvPr>
        </p:nvSpPr>
        <p:spPr/>
        <p:txBody>
          <a:bodyPr/>
          <a:lstStyle/>
          <a:p>
            <a:fld id="{603B8AF4-1420-45CE-8360-FB5012754CB6}" type="datetimeFigureOut">
              <a:rPr lang="en-IN" smtClean="0"/>
              <a:t>18-04-2024</a:t>
            </a:fld>
            <a:endParaRPr lang="en-IN"/>
          </a:p>
        </p:txBody>
      </p:sp>
      <p:sp>
        <p:nvSpPr>
          <p:cNvPr id="5" name="Footer Placeholder 4">
            <a:extLst>
              <a:ext uri="{FF2B5EF4-FFF2-40B4-BE49-F238E27FC236}">
                <a16:creationId xmlns:a16="http://schemas.microsoft.com/office/drawing/2014/main" id="{93A1D5FA-1237-3941-392D-E59E7A3917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F44A12-C313-C174-BB15-4ABF33F28496}"/>
              </a:ext>
            </a:extLst>
          </p:cNvPr>
          <p:cNvSpPr>
            <a:spLocks noGrp="1"/>
          </p:cNvSpPr>
          <p:nvPr>
            <p:ph type="sldNum" sz="quarter" idx="12"/>
          </p:nvPr>
        </p:nvSpPr>
        <p:spPr/>
        <p:txBody>
          <a:bodyPr/>
          <a:lstStyle/>
          <a:p>
            <a:fld id="{B9C78563-1280-4929-98AC-C951403E1566}" type="slidenum">
              <a:rPr lang="en-IN" smtClean="0"/>
              <a:t>‹#›</a:t>
            </a:fld>
            <a:endParaRPr lang="en-IN"/>
          </a:p>
        </p:txBody>
      </p:sp>
    </p:spTree>
    <p:extLst>
      <p:ext uri="{BB962C8B-B14F-4D97-AF65-F5344CB8AC3E}">
        <p14:creationId xmlns:p14="http://schemas.microsoft.com/office/powerpoint/2010/main" val="3523775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9BD8D-D73D-9529-6F22-57795DEF1A4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BC73F8A-FF99-E520-45EC-3E6FDFD71A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A31702-79B5-30BF-A4C7-DA8C7023DC43}"/>
              </a:ext>
            </a:extLst>
          </p:cNvPr>
          <p:cNvSpPr>
            <a:spLocks noGrp="1"/>
          </p:cNvSpPr>
          <p:nvPr>
            <p:ph type="dt" sz="half" idx="10"/>
          </p:nvPr>
        </p:nvSpPr>
        <p:spPr/>
        <p:txBody>
          <a:bodyPr/>
          <a:lstStyle/>
          <a:p>
            <a:fld id="{603B8AF4-1420-45CE-8360-FB5012754CB6}" type="datetimeFigureOut">
              <a:rPr lang="en-IN" smtClean="0"/>
              <a:t>18-04-2024</a:t>
            </a:fld>
            <a:endParaRPr lang="en-IN"/>
          </a:p>
        </p:txBody>
      </p:sp>
      <p:sp>
        <p:nvSpPr>
          <p:cNvPr id="5" name="Footer Placeholder 4">
            <a:extLst>
              <a:ext uri="{FF2B5EF4-FFF2-40B4-BE49-F238E27FC236}">
                <a16:creationId xmlns:a16="http://schemas.microsoft.com/office/drawing/2014/main" id="{8A0DCD1E-4323-852A-1B56-E7BA5194FE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5C7B43-48DB-8D1D-68B2-106399ADF917}"/>
              </a:ext>
            </a:extLst>
          </p:cNvPr>
          <p:cNvSpPr>
            <a:spLocks noGrp="1"/>
          </p:cNvSpPr>
          <p:nvPr>
            <p:ph type="sldNum" sz="quarter" idx="12"/>
          </p:nvPr>
        </p:nvSpPr>
        <p:spPr/>
        <p:txBody>
          <a:bodyPr/>
          <a:lstStyle/>
          <a:p>
            <a:fld id="{B9C78563-1280-4929-98AC-C951403E1566}" type="slidenum">
              <a:rPr lang="en-IN" smtClean="0"/>
              <a:t>‹#›</a:t>
            </a:fld>
            <a:endParaRPr lang="en-IN"/>
          </a:p>
        </p:txBody>
      </p:sp>
    </p:spTree>
    <p:extLst>
      <p:ext uri="{BB962C8B-B14F-4D97-AF65-F5344CB8AC3E}">
        <p14:creationId xmlns:p14="http://schemas.microsoft.com/office/powerpoint/2010/main" val="2500172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BC81C-416C-2E3C-1D2A-9C30E8AB8C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50853A7-61B8-C613-F371-277FAE8E5A2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FE1BAF-D5E3-C0B0-18AA-570DAEE3FB6D}"/>
              </a:ext>
            </a:extLst>
          </p:cNvPr>
          <p:cNvSpPr>
            <a:spLocks noGrp="1"/>
          </p:cNvSpPr>
          <p:nvPr>
            <p:ph type="dt" sz="half" idx="10"/>
          </p:nvPr>
        </p:nvSpPr>
        <p:spPr/>
        <p:txBody>
          <a:bodyPr/>
          <a:lstStyle/>
          <a:p>
            <a:fld id="{603B8AF4-1420-45CE-8360-FB5012754CB6}" type="datetimeFigureOut">
              <a:rPr lang="en-IN" smtClean="0"/>
              <a:t>18-04-2024</a:t>
            </a:fld>
            <a:endParaRPr lang="en-IN"/>
          </a:p>
        </p:txBody>
      </p:sp>
      <p:sp>
        <p:nvSpPr>
          <p:cNvPr id="5" name="Footer Placeholder 4">
            <a:extLst>
              <a:ext uri="{FF2B5EF4-FFF2-40B4-BE49-F238E27FC236}">
                <a16:creationId xmlns:a16="http://schemas.microsoft.com/office/drawing/2014/main" id="{269198AE-0B20-C340-CD8C-B6385CB04C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178243-6436-E8B7-BC69-C839D4DE886E}"/>
              </a:ext>
            </a:extLst>
          </p:cNvPr>
          <p:cNvSpPr>
            <a:spLocks noGrp="1"/>
          </p:cNvSpPr>
          <p:nvPr>
            <p:ph type="sldNum" sz="quarter" idx="12"/>
          </p:nvPr>
        </p:nvSpPr>
        <p:spPr/>
        <p:txBody>
          <a:bodyPr/>
          <a:lstStyle/>
          <a:p>
            <a:fld id="{B9C78563-1280-4929-98AC-C951403E1566}" type="slidenum">
              <a:rPr lang="en-IN" smtClean="0"/>
              <a:t>‹#›</a:t>
            </a:fld>
            <a:endParaRPr lang="en-IN"/>
          </a:p>
        </p:txBody>
      </p:sp>
    </p:spTree>
    <p:extLst>
      <p:ext uri="{BB962C8B-B14F-4D97-AF65-F5344CB8AC3E}">
        <p14:creationId xmlns:p14="http://schemas.microsoft.com/office/powerpoint/2010/main" val="1774808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1281F-1643-7500-BB18-6B2945DB918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1F41C18-6C2A-8071-0F41-D95D8C1397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3AC839C-2970-31B3-B61D-8F42B47BC0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B444D5D-C5CB-EC47-A7B7-D0133A82C98E}"/>
              </a:ext>
            </a:extLst>
          </p:cNvPr>
          <p:cNvSpPr>
            <a:spLocks noGrp="1"/>
          </p:cNvSpPr>
          <p:nvPr>
            <p:ph type="dt" sz="half" idx="10"/>
          </p:nvPr>
        </p:nvSpPr>
        <p:spPr/>
        <p:txBody>
          <a:bodyPr/>
          <a:lstStyle/>
          <a:p>
            <a:fld id="{603B8AF4-1420-45CE-8360-FB5012754CB6}" type="datetimeFigureOut">
              <a:rPr lang="en-IN" smtClean="0"/>
              <a:t>18-04-2024</a:t>
            </a:fld>
            <a:endParaRPr lang="en-IN"/>
          </a:p>
        </p:txBody>
      </p:sp>
      <p:sp>
        <p:nvSpPr>
          <p:cNvPr id="6" name="Footer Placeholder 5">
            <a:extLst>
              <a:ext uri="{FF2B5EF4-FFF2-40B4-BE49-F238E27FC236}">
                <a16:creationId xmlns:a16="http://schemas.microsoft.com/office/drawing/2014/main" id="{6CD20767-7A13-B41E-06A2-C017BDFC75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CC35128-EA8D-6DE6-3E3F-0F3742696855}"/>
              </a:ext>
            </a:extLst>
          </p:cNvPr>
          <p:cNvSpPr>
            <a:spLocks noGrp="1"/>
          </p:cNvSpPr>
          <p:nvPr>
            <p:ph type="sldNum" sz="quarter" idx="12"/>
          </p:nvPr>
        </p:nvSpPr>
        <p:spPr/>
        <p:txBody>
          <a:bodyPr/>
          <a:lstStyle/>
          <a:p>
            <a:fld id="{B9C78563-1280-4929-98AC-C951403E1566}" type="slidenum">
              <a:rPr lang="en-IN" smtClean="0"/>
              <a:t>‹#›</a:t>
            </a:fld>
            <a:endParaRPr lang="en-IN"/>
          </a:p>
        </p:txBody>
      </p:sp>
    </p:spTree>
    <p:extLst>
      <p:ext uri="{BB962C8B-B14F-4D97-AF65-F5344CB8AC3E}">
        <p14:creationId xmlns:p14="http://schemas.microsoft.com/office/powerpoint/2010/main" val="2981837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30F1-77A2-4FB7-66F1-A704DCCF083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325733E-59BB-AE2A-BA7A-53427C3438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B63361-6263-F374-646B-722E3ACBC1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B73B910-D92D-EEB0-FAC9-2926C7D67B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E61C5-83A3-F662-980E-B255756E72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A67B3D5-7AEC-5128-8F5B-ECE631AB4297}"/>
              </a:ext>
            </a:extLst>
          </p:cNvPr>
          <p:cNvSpPr>
            <a:spLocks noGrp="1"/>
          </p:cNvSpPr>
          <p:nvPr>
            <p:ph type="dt" sz="half" idx="10"/>
          </p:nvPr>
        </p:nvSpPr>
        <p:spPr/>
        <p:txBody>
          <a:bodyPr/>
          <a:lstStyle/>
          <a:p>
            <a:fld id="{603B8AF4-1420-45CE-8360-FB5012754CB6}" type="datetimeFigureOut">
              <a:rPr lang="en-IN" smtClean="0"/>
              <a:t>18-04-2024</a:t>
            </a:fld>
            <a:endParaRPr lang="en-IN"/>
          </a:p>
        </p:txBody>
      </p:sp>
      <p:sp>
        <p:nvSpPr>
          <p:cNvPr id="8" name="Footer Placeholder 7">
            <a:extLst>
              <a:ext uri="{FF2B5EF4-FFF2-40B4-BE49-F238E27FC236}">
                <a16:creationId xmlns:a16="http://schemas.microsoft.com/office/drawing/2014/main" id="{41784EF4-40F4-13EF-528F-74A81E90754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E00A0D8-4BDA-C2DD-01F7-A8DB1A335B58}"/>
              </a:ext>
            </a:extLst>
          </p:cNvPr>
          <p:cNvSpPr>
            <a:spLocks noGrp="1"/>
          </p:cNvSpPr>
          <p:nvPr>
            <p:ph type="sldNum" sz="quarter" idx="12"/>
          </p:nvPr>
        </p:nvSpPr>
        <p:spPr/>
        <p:txBody>
          <a:bodyPr/>
          <a:lstStyle/>
          <a:p>
            <a:fld id="{B9C78563-1280-4929-98AC-C951403E1566}" type="slidenum">
              <a:rPr lang="en-IN" smtClean="0"/>
              <a:t>‹#›</a:t>
            </a:fld>
            <a:endParaRPr lang="en-IN"/>
          </a:p>
        </p:txBody>
      </p:sp>
    </p:spTree>
    <p:extLst>
      <p:ext uri="{BB962C8B-B14F-4D97-AF65-F5344CB8AC3E}">
        <p14:creationId xmlns:p14="http://schemas.microsoft.com/office/powerpoint/2010/main" val="2728906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B20B3-E8B5-F2D1-DDEC-DA0F5CF3AA9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7CE2949-8854-98ED-FF44-610C0430A3FC}"/>
              </a:ext>
            </a:extLst>
          </p:cNvPr>
          <p:cNvSpPr>
            <a:spLocks noGrp="1"/>
          </p:cNvSpPr>
          <p:nvPr>
            <p:ph type="dt" sz="half" idx="10"/>
          </p:nvPr>
        </p:nvSpPr>
        <p:spPr/>
        <p:txBody>
          <a:bodyPr/>
          <a:lstStyle/>
          <a:p>
            <a:fld id="{603B8AF4-1420-45CE-8360-FB5012754CB6}" type="datetimeFigureOut">
              <a:rPr lang="en-IN" smtClean="0"/>
              <a:t>18-04-2024</a:t>
            </a:fld>
            <a:endParaRPr lang="en-IN"/>
          </a:p>
        </p:txBody>
      </p:sp>
      <p:sp>
        <p:nvSpPr>
          <p:cNvPr id="4" name="Footer Placeholder 3">
            <a:extLst>
              <a:ext uri="{FF2B5EF4-FFF2-40B4-BE49-F238E27FC236}">
                <a16:creationId xmlns:a16="http://schemas.microsoft.com/office/drawing/2014/main" id="{0EA6056B-DA37-CA30-9385-14DFE5AF890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9C91F22-C8CA-5CFE-4D03-78EBD0A96607}"/>
              </a:ext>
            </a:extLst>
          </p:cNvPr>
          <p:cNvSpPr>
            <a:spLocks noGrp="1"/>
          </p:cNvSpPr>
          <p:nvPr>
            <p:ph type="sldNum" sz="quarter" idx="12"/>
          </p:nvPr>
        </p:nvSpPr>
        <p:spPr/>
        <p:txBody>
          <a:bodyPr/>
          <a:lstStyle/>
          <a:p>
            <a:fld id="{B9C78563-1280-4929-98AC-C951403E1566}" type="slidenum">
              <a:rPr lang="en-IN" smtClean="0"/>
              <a:t>‹#›</a:t>
            </a:fld>
            <a:endParaRPr lang="en-IN"/>
          </a:p>
        </p:txBody>
      </p:sp>
    </p:spTree>
    <p:extLst>
      <p:ext uri="{BB962C8B-B14F-4D97-AF65-F5344CB8AC3E}">
        <p14:creationId xmlns:p14="http://schemas.microsoft.com/office/powerpoint/2010/main" val="746788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C9D17C-CC71-AC7B-A223-F77682C25099}"/>
              </a:ext>
            </a:extLst>
          </p:cNvPr>
          <p:cNvSpPr>
            <a:spLocks noGrp="1"/>
          </p:cNvSpPr>
          <p:nvPr>
            <p:ph type="dt" sz="half" idx="10"/>
          </p:nvPr>
        </p:nvSpPr>
        <p:spPr/>
        <p:txBody>
          <a:bodyPr/>
          <a:lstStyle/>
          <a:p>
            <a:fld id="{603B8AF4-1420-45CE-8360-FB5012754CB6}" type="datetimeFigureOut">
              <a:rPr lang="en-IN" smtClean="0"/>
              <a:t>18-04-2024</a:t>
            </a:fld>
            <a:endParaRPr lang="en-IN"/>
          </a:p>
        </p:txBody>
      </p:sp>
      <p:sp>
        <p:nvSpPr>
          <p:cNvPr id="3" name="Footer Placeholder 2">
            <a:extLst>
              <a:ext uri="{FF2B5EF4-FFF2-40B4-BE49-F238E27FC236}">
                <a16:creationId xmlns:a16="http://schemas.microsoft.com/office/drawing/2014/main" id="{EB78F0A8-2D01-E2E5-7E6C-3C0998DDA41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9C06B8B-BC21-366F-F768-D404CD823081}"/>
              </a:ext>
            </a:extLst>
          </p:cNvPr>
          <p:cNvSpPr>
            <a:spLocks noGrp="1"/>
          </p:cNvSpPr>
          <p:nvPr>
            <p:ph type="sldNum" sz="quarter" idx="12"/>
          </p:nvPr>
        </p:nvSpPr>
        <p:spPr/>
        <p:txBody>
          <a:bodyPr/>
          <a:lstStyle/>
          <a:p>
            <a:fld id="{B9C78563-1280-4929-98AC-C951403E1566}" type="slidenum">
              <a:rPr lang="en-IN" smtClean="0"/>
              <a:t>‹#›</a:t>
            </a:fld>
            <a:endParaRPr lang="en-IN"/>
          </a:p>
        </p:txBody>
      </p:sp>
    </p:spTree>
    <p:extLst>
      <p:ext uri="{BB962C8B-B14F-4D97-AF65-F5344CB8AC3E}">
        <p14:creationId xmlns:p14="http://schemas.microsoft.com/office/powerpoint/2010/main" val="507785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3FBB-6ADB-209E-71C2-8086300824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B9D0E42-31DE-B780-5B51-036D90D67E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5C111BA-008F-46A3-30C1-9981EEA36E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00C918-E0F1-F4C2-A133-EA4CB2427DF6}"/>
              </a:ext>
            </a:extLst>
          </p:cNvPr>
          <p:cNvSpPr>
            <a:spLocks noGrp="1"/>
          </p:cNvSpPr>
          <p:nvPr>
            <p:ph type="dt" sz="half" idx="10"/>
          </p:nvPr>
        </p:nvSpPr>
        <p:spPr/>
        <p:txBody>
          <a:bodyPr/>
          <a:lstStyle/>
          <a:p>
            <a:fld id="{603B8AF4-1420-45CE-8360-FB5012754CB6}" type="datetimeFigureOut">
              <a:rPr lang="en-IN" smtClean="0"/>
              <a:t>18-04-2024</a:t>
            </a:fld>
            <a:endParaRPr lang="en-IN"/>
          </a:p>
        </p:txBody>
      </p:sp>
      <p:sp>
        <p:nvSpPr>
          <p:cNvPr id="6" name="Footer Placeholder 5">
            <a:extLst>
              <a:ext uri="{FF2B5EF4-FFF2-40B4-BE49-F238E27FC236}">
                <a16:creationId xmlns:a16="http://schemas.microsoft.com/office/drawing/2014/main" id="{19679078-7C67-3897-6C5D-2C98E99150D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60D51BA-9650-E619-9507-B62E0423C4B5}"/>
              </a:ext>
            </a:extLst>
          </p:cNvPr>
          <p:cNvSpPr>
            <a:spLocks noGrp="1"/>
          </p:cNvSpPr>
          <p:nvPr>
            <p:ph type="sldNum" sz="quarter" idx="12"/>
          </p:nvPr>
        </p:nvSpPr>
        <p:spPr/>
        <p:txBody>
          <a:bodyPr/>
          <a:lstStyle/>
          <a:p>
            <a:fld id="{B9C78563-1280-4929-98AC-C951403E1566}" type="slidenum">
              <a:rPr lang="en-IN" smtClean="0"/>
              <a:t>‹#›</a:t>
            </a:fld>
            <a:endParaRPr lang="en-IN"/>
          </a:p>
        </p:txBody>
      </p:sp>
    </p:spTree>
    <p:extLst>
      <p:ext uri="{BB962C8B-B14F-4D97-AF65-F5344CB8AC3E}">
        <p14:creationId xmlns:p14="http://schemas.microsoft.com/office/powerpoint/2010/main" val="117617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E2BAA-0401-9A84-4846-DA3F68CB59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6DF65BD-AD04-BA49-270F-FFFF34CA24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D5E7593-5615-32E9-EF33-71EB6C8BFE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9CCD76-27EB-282F-5D97-B49BD2E786AD}"/>
              </a:ext>
            </a:extLst>
          </p:cNvPr>
          <p:cNvSpPr>
            <a:spLocks noGrp="1"/>
          </p:cNvSpPr>
          <p:nvPr>
            <p:ph type="dt" sz="half" idx="10"/>
          </p:nvPr>
        </p:nvSpPr>
        <p:spPr/>
        <p:txBody>
          <a:bodyPr/>
          <a:lstStyle/>
          <a:p>
            <a:fld id="{603B8AF4-1420-45CE-8360-FB5012754CB6}" type="datetimeFigureOut">
              <a:rPr lang="en-IN" smtClean="0"/>
              <a:t>18-04-2024</a:t>
            </a:fld>
            <a:endParaRPr lang="en-IN"/>
          </a:p>
        </p:txBody>
      </p:sp>
      <p:sp>
        <p:nvSpPr>
          <p:cNvPr id="6" name="Footer Placeholder 5">
            <a:extLst>
              <a:ext uri="{FF2B5EF4-FFF2-40B4-BE49-F238E27FC236}">
                <a16:creationId xmlns:a16="http://schemas.microsoft.com/office/drawing/2014/main" id="{5B73DAEE-9128-060F-6629-E5AE49F0BF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A22637-E272-D198-8C92-806B9DFA4A6A}"/>
              </a:ext>
            </a:extLst>
          </p:cNvPr>
          <p:cNvSpPr>
            <a:spLocks noGrp="1"/>
          </p:cNvSpPr>
          <p:nvPr>
            <p:ph type="sldNum" sz="quarter" idx="12"/>
          </p:nvPr>
        </p:nvSpPr>
        <p:spPr/>
        <p:txBody>
          <a:bodyPr/>
          <a:lstStyle/>
          <a:p>
            <a:fld id="{B9C78563-1280-4929-98AC-C951403E1566}" type="slidenum">
              <a:rPr lang="en-IN" smtClean="0"/>
              <a:t>‹#›</a:t>
            </a:fld>
            <a:endParaRPr lang="en-IN"/>
          </a:p>
        </p:txBody>
      </p:sp>
    </p:spTree>
    <p:extLst>
      <p:ext uri="{BB962C8B-B14F-4D97-AF65-F5344CB8AC3E}">
        <p14:creationId xmlns:p14="http://schemas.microsoft.com/office/powerpoint/2010/main" val="2531021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EC319B-97FC-0DD2-9601-A88CB8A01A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25B9BA-9227-E845-267A-C1F9048F3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E10520-857F-C0E4-0DD5-E18E74840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3B8AF4-1420-45CE-8360-FB5012754CB6}" type="datetimeFigureOut">
              <a:rPr lang="en-IN" smtClean="0"/>
              <a:t>18-04-2024</a:t>
            </a:fld>
            <a:endParaRPr lang="en-IN"/>
          </a:p>
        </p:txBody>
      </p:sp>
      <p:sp>
        <p:nvSpPr>
          <p:cNvPr id="5" name="Footer Placeholder 4">
            <a:extLst>
              <a:ext uri="{FF2B5EF4-FFF2-40B4-BE49-F238E27FC236}">
                <a16:creationId xmlns:a16="http://schemas.microsoft.com/office/drawing/2014/main" id="{E40EE44C-73D5-D886-77EA-04D3BAD681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B92D23AF-6995-BA72-A7ED-0DD93E9524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9C78563-1280-4929-98AC-C951403E1566}" type="slidenum">
              <a:rPr lang="en-IN" smtClean="0"/>
              <a:t>‹#›</a:t>
            </a:fld>
            <a:endParaRPr lang="en-IN"/>
          </a:p>
        </p:txBody>
      </p:sp>
    </p:spTree>
    <p:extLst>
      <p:ext uri="{BB962C8B-B14F-4D97-AF65-F5344CB8AC3E}">
        <p14:creationId xmlns:p14="http://schemas.microsoft.com/office/powerpoint/2010/main" val="1707994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erson wearing headphones and glasses&#10;&#10;Description automatically generated">
            <a:extLst>
              <a:ext uri="{FF2B5EF4-FFF2-40B4-BE49-F238E27FC236}">
                <a16:creationId xmlns:a16="http://schemas.microsoft.com/office/drawing/2014/main" id="{566E27E5-23D8-53A5-7CE1-024D7C8256CA}"/>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700" y="0"/>
            <a:ext cx="12190599" cy="6858000"/>
          </a:xfrm>
          <a:prstGeom prst="rect">
            <a:avLst/>
          </a:prstGeom>
        </p:spPr>
      </p:pic>
      <p:sp>
        <p:nvSpPr>
          <p:cNvPr id="2" name="Title 1">
            <a:extLst>
              <a:ext uri="{FF2B5EF4-FFF2-40B4-BE49-F238E27FC236}">
                <a16:creationId xmlns:a16="http://schemas.microsoft.com/office/drawing/2014/main" id="{3A8B8570-14B6-809F-6DE9-3A56F41C288E}"/>
              </a:ext>
            </a:extLst>
          </p:cNvPr>
          <p:cNvSpPr>
            <a:spLocks noGrp="1"/>
          </p:cNvSpPr>
          <p:nvPr>
            <p:ph type="ctrTitle"/>
          </p:nvPr>
        </p:nvSpPr>
        <p:spPr>
          <a:xfrm>
            <a:off x="965200" y="965200"/>
            <a:ext cx="10261600" cy="3564869"/>
          </a:xfrm>
        </p:spPr>
        <p:txBody>
          <a:bodyPr>
            <a:normAutofit/>
          </a:bodyPr>
          <a:lstStyle/>
          <a:p>
            <a:pPr algn="l"/>
            <a:r>
              <a:rPr lang="en-US" sz="11500" dirty="0">
                <a:ln w="22225">
                  <a:solidFill>
                    <a:schemeClr val="tx1"/>
                  </a:solidFill>
                  <a:miter lim="800000"/>
                </a:ln>
                <a:noFill/>
              </a:rPr>
              <a:t>Spatial Computing</a:t>
            </a:r>
            <a:endParaRPr lang="en-IN" sz="11500" dirty="0">
              <a:ln w="22225">
                <a:solidFill>
                  <a:schemeClr val="tx1"/>
                </a:solidFill>
                <a:miter lim="800000"/>
              </a:ln>
              <a:noFill/>
            </a:endParaRPr>
          </a:p>
        </p:txBody>
      </p:sp>
      <p:sp>
        <p:nvSpPr>
          <p:cNvPr id="3" name="Subtitle 2">
            <a:extLst>
              <a:ext uri="{FF2B5EF4-FFF2-40B4-BE49-F238E27FC236}">
                <a16:creationId xmlns:a16="http://schemas.microsoft.com/office/drawing/2014/main" id="{AE4F95B0-3EE6-9929-B0A9-5146886DA43C}"/>
              </a:ext>
            </a:extLst>
          </p:cNvPr>
          <p:cNvSpPr>
            <a:spLocks noGrp="1"/>
          </p:cNvSpPr>
          <p:nvPr>
            <p:ph type="subTitle" idx="1"/>
          </p:nvPr>
        </p:nvSpPr>
        <p:spPr>
          <a:xfrm>
            <a:off x="965200" y="4572002"/>
            <a:ext cx="10261600" cy="1202995"/>
          </a:xfrm>
        </p:spPr>
        <p:txBody>
          <a:bodyPr>
            <a:normAutofit/>
          </a:bodyPr>
          <a:lstStyle/>
          <a:p>
            <a:pPr algn="l"/>
            <a:r>
              <a:rPr lang="en-US" sz="3200" dirty="0"/>
              <a:t>By Vijay Rangaswamy</a:t>
            </a:r>
            <a:endParaRPr lang="en-IN" sz="3200" dirty="0"/>
          </a:p>
        </p:txBody>
      </p:sp>
    </p:spTree>
    <p:extLst>
      <p:ext uri="{BB962C8B-B14F-4D97-AF65-F5344CB8AC3E}">
        <p14:creationId xmlns:p14="http://schemas.microsoft.com/office/powerpoint/2010/main" val="125831102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and person sitting in a room with a large screen&#10;&#10;Description automatically generated">
            <a:extLst>
              <a:ext uri="{FF2B5EF4-FFF2-40B4-BE49-F238E27FC236}">
                <a16:creationId xmlns:a16="http://schemas.microsoft.com/office/drawing/2014/main" id="{7DFF7BF9-2652-0268-3AC7-E95CC40CDF57}"/>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5404" b="10327"/>
          <a:stretch/>
        </p:blipFill>
        <p:spPr>
          <a:xfrm>
            <a:off x="20" y="10"/>
            <a:ext cx="12191980" cy="6857990"/>
          </a:xfrm>
          <a:prstGeom prst="rect">
            <a:avLst/>
          </a:prstGeom>
        </p:spPr>
      </p:pic>
      <p:sp>
        <p:nvSpPr>
          <p:cNvPr id="2" name="Title 1">
            <a:extLst>
              <a:ext uri="{FF2B5EF4-FFF2-40B4-BE49-F238E27FC236}">
                <a16:creationId xmlns:a16="http://schemas.microsoft.com/office/drawing/2014/main" id="{B33CA645-8796-BEF1-5469-C28FFB1893C6}"/>
              </a:ext>
            </a:extLst>
          </p:cNvPr>
          <p:cNvSpPr>
            <a:spLocks noGrp="1"/>
          </p:cNvSpPr>
          <p:nvPr>
            <p:ph type="title"/>
          </p:nvPr>
        </p:nvSpPr>
        <p:spPr>
          <a:xfrm>
            <a:off x="838200" y="365125"/>
            <a:ext cx="10515600" cy="1325563"/>
          </a:xfrm>
        </p:spPr>
        <p:txBody>
          <a:bodyPr>
            <a:normAutofit/>
          </a:bodyPr>
          <a:lstStyle/>
          <a:p>
            <a:r>
              <a:rPr lang="en-US">
                <a:solidFill>
                  <a:srgbClr val="FFFFFF"/>
                </a:solidFill>
              </a:rPr>
              <a:t>Usage and Impact</a:t>
            </a:r>
            <a:endParaRPr lang="en-IN">
              <a:solidFill>
                <a:srgbClr val="FFFFFF"/>
              </a:solidFill>
            </a:endParaRPr>
          </a:p>
        </p:txBody>
      </p:sp>
      <p:graphicFrame>
        <p:nvGraphicFramePr>
          <p:cNvPr id="5" name="Content Placeholder 2">
            <a:extLst>
              <a:ext uri="{FF2B5EF4-FFF2-40B4-BE49-F238E27FC236}">
                <a16:creationId xmlns:a16="http://schemas.microsoft.com/office/drawing/2014/main" id="{A0D143E2-8AF6-368A-3545-D78420E3FA9F}"/>
              </a:ext>
            </a:extLst>
          </p:cNvPr>
          <p:cNvGraphicFramePr>
            <a:graphicFrameLocks noGrp="1"/>
          </p:cNvGraphicFramePr>
          <p:nvPr>
            <p:ph idx="1"/>
            <p:extLst>
              <p:ext uri="{D42A27DB-BD31-4B8C-83A1-F6EECF244321}">
                <p14:modId xmlns:p14="http://schemas.microsoft.com/office/powerpoint/2010/main" val="229691602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2699173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diagram of a virtual reality prototype&#10;&#10;Description automatically generated">
            <a:extLst>
              <a:ext uri="{FF2B5EF4-FFF2-40B4-BE49-F238E27FC236}">
                <a16:creationId xmlns:a16="http://schemas.microsoft.com/office/drawing/2014/main" id="{536BA896-BB6E-923B-31B9-288C21AEA2C3}"/>
              </a:ext>
            </a:extLst>
          </p:cNvPr>
          <p:cNvPicPr>
            <a:picLocks noGrp="1" noChangeAspect="1"/>
          </p:cNvPicPr>
          <p:nvPr>
            <p:ph sz="half" idx="2"/>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5133" t="7404" r="4651" b="7404"/>
          <a:stretch/>
        </p:blipFill>
        <p:spPr>
          <a:xfrm>
            <a:off x="6344816" y="1623527"/>
            <a:ext cx="5296677" cy="3449012"/>
          </a:xfrm>
          <a:prstGeom prst="rect">
            <a:avLst/>
          </a:prstGeom>
        </p:spPr>
      </p:pic>
      <p:sp>
        <p:nvSpPr>
          <p:cNvPr id="26" name="Rectangle 25">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erson standing in front of a building with a flag painted on it&#10;&#10;Description automatically generated">
            <a:extLst>
              <a:ext uri="{FF2B5EF4-FFF2-40B4-BE49-F238E27FC236}">
                <a16:creationId xmlns:a16="http://schemas.microsoft.com/office/drawing/2014/main" id="{65CF7D31-1BC6-1753-C383-314342E6F63C}"/>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550506" y="1623527"/>
            <a:ext cx="5309118" cy="3449012"/>
          </a:xfrm>
          <a:prstGeom prst="rect">
            <a:avLst/>
          </a:prstGeom>
        </p:spPr>
      </p:pic>
      <p:sp>
        <p:nvSpPr>
          <p:cNvPr id="9" name="TextBox 8">
            <a:extLst>
              <a:ext uri="{FF2B5EF4-FFF2-40B4-BE49-F238E27FC236}">
                <a16:creationId xmlns:a16="http://schemas.microsoft.com/office/drawing/2014/main" id="{5120734F-0FD7-725F-6127-D89AEFEC655B}"/>
              </a:ext>
            </a:extLst>
          </p:cNvPr>
          <p:cNvSpPr txBox="1"/>
          <p:nvPr/>
        </p:nvSpPr>
        <p:spPr>
          <a:xfrm>
            <a:off x="3498274" y="1794072"/>
            <a:ext cx="4385388" cy="369332"/>
          </a:xfrm>
          <a:prstGeom prst="rect">
            <a:avLst/>
          </a:prstGeom>
          <a:noFill/>
        </p:spPr>
        <p:txBody>
          <a:bodyPr wrap="square" rtlCol="0">
            <a:spAutoFit/>
          </a:bodyPr>
          <a:lstStyle/>
          <a:p>
            <a:r>
              <a:rPr lang="en-IN" dirty="0">
                <a:solidFill>
                  <a:schemeClr val="bg1"/>
                </a:solidFill>
              </a:rPr>
              <a:t>Projection Mapping</a:t>
            </a:r>
          </a:p>
        </p:txBody>
      </p:sp>
    </p:spTree>
    <p:extLst>
      <p:ext uri="{BB962C8B-B14F-4D97-AF65-F5344CB8AC3E}">
        <p14:creationId xmlns:p14="http://schemas.microsoft.com/office/powerpoint/2010/main" val="3288444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line art of a person's face&#10;&#10;Description automatically generated">
            <a:extLst>
              <a:ext uri="{FF2B5EF4-FFF2-40B4-BE49-F238E27FC236}">
                <a16:creationId xmlns:a16="http://schemas.microsoft.com/office/drawing/2014/main" id="{F881CF95-9CCF-1E10-75D8-669CE97CF0E3}"/>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BF13F22-E2D6-8B5B-00C4-9C51B8683493}"/>
              </a:ext>
            </a:extLst>
          </p:cNvPr>
          <p:cNvSpPr>
            <a:spLocks noGrp="1"/>
          </p:cNvSpPr>
          <p:nvPr>
            <p:ph type="ctrTitle"/>
          </p:nvPr>
        </p:nvSpPr>
        <p:spPr>
          <a:xfrm>
            <a:off x="965200" y="965200"/>
            <a:ext cx="10261600" cy="3564869"/>
          </a:xfrm>
        </p:spPr>
        <p:txBody>
          <a:bodyPr>
            <a:normAutofit/>
          </a:bodyPr>
          <a:lstStyle/>
          <a:p>
            <a:pPr algn="l"/>
            <a:r>
              <a:rPr lang="en-US" sz="11500" dirty="0">
                <a:ln w="22225">
                  <a:solidFill>
                    <a:schemeClr val="tx1"/>
                  </a:solidFill>
                  <a:miter lim="800000"/>
                </a:ln>
                <a:noFill/>
              </a:rPr>
              <a:t>The Differences </a:t>
            </a:r>
            <a:endParaRPr lang="en-IN" sz="11500" dirty="0">
              <a:ln w="22225">
                <a:solidFill>
                  <a:schemeClr val="tx1"/>
                </a:solidFill>
                <a:miter lim="800000"/>
              </a:ln>
              <a:noFill/>
            </a:endParaRPr>
          </a:p>
        </p:txBody>
      </p:sp>
    </p:spTree>
    <p:extLst>
      <p:ext uri="{BB962C8B-B14F-4D97-AF65-F5344CB8AC3E}">
        <p14:creationId xmlns:p14="http://schemas.microsoft.com/office/powerpoint/2010/main" val="28972491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earing a virtual reality headset&#10;&#10;Description automatically generated">
            <a:extLst>
              <a:ext uri="{FF2B5EF4-FFF2-40B4-BE49-F238E27FC236}">
                <a16:creationId xmlns:a16="http://schemas.microsoft.com/office/drawing/2014/main" id="{82DAD36B-C837-79A9-B7C9-82341B031E3F}"/>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FD5A33-856E-F949-F8CB-6374FD550FED}"/>
              </a:ext>
            </a:extLst>
          </p:cNvPr>
          <p:cNvSpPr>
            <a:spLocks noGrp="1"/>
          </p:cNvSpPr>
          <p:nvPr>
            <p:ph type="title"/>
          </p:nvPr>
        </p:nvSpPr>
        <p:spPr>
          <a:xfrm>
            <a:off x="640080" y="853673"/>
            <a:ext cx="4023360" cy="5004794"/>
          </a:xfrm>
        </p:spPr>
        <p:txBody>
          <a:bodyPr>
            <a:normAutofit/>
          </a:bodyPr>
          <a:lstStyle/>
          <a:p>
            <a:r>
              <a:rPr lang="en-US" sz="5400">
                <a:solidFill>
                  <a:schemeClr val="bg1"/>
                </a:solidFill>
              </a:rPr>
              <a:t>Spatial Computing vs VR and AR</a:t>
            </a:r>
            <a:endParaRPr lang="en-IN" sz="5400">
              <a:solidFill>
                <a:schemeClr val="bg1"/>
              </a:solidFill>
            </a:endParaRPr>
          </a:p>
        </p:txBody>
      </p:sp>
      <p:sp>
        <p:nvSpPr>
          <p:cNvPr id="3" name="Content Placeholder 2">
            <a:extLst>
              <a:ext uri="{FF2B5EF4-FFF2-40B4-BE49-F238E27FC236}">
                <a16:creationId xmlns:a16="http://schemas.microsoft.com/office/drawing/2014/main" id="{E2CFBC8D-0B69-E15F-3BCE-2AF381334996}"/>
              </a:ext>
            </a:extLst>
          </p:cNvPr>
          <p:cNvSpPr>
            <a:spLocks noGrp="1"/>
          </p:cNvSpPr>
          <p:nvPr>
            <p:ph idx="1"/>
          </p:nvPr>
        </p:nvSpPr>
        <p:spPr>
          <a:xfrm>
            <a:off x="5599083" y="853673"/>
            <a:ext cx="5715000" cy="5004794"/>
          </a:xfrm>
        </p:spPr>
        <p:txBody>
          <a:bodyPr anchor="ctr">
            <a:normAutofit/>
          </a:bodyPr>
          <a:lstStyle/>
          <a:p>
            <a:r>
              <a:rPr lang="en-US" sz="2000" dirty="0">
                <a:solidFill>
                  <a:schemeClr val="bg1"/>
                </a:solidFill>
              </a:rPr>
              <a:t>Spatial computing can be used as a general term that extends to technologies such as AR and VR.</a:t>
            </a:r>
          </a:p>
          <a:p>
            <a:r>
              <a:rPr lang="en-US" sz="2000" dirty="0">
                <a:solidFill>
                  <a:schemeClr val="bg1"/>
                </a:solidFill>
              </a:rPr>
              <a:t>VR simulates a 3D environment that lets users explore and interact with a virtual surrounding. The environment is created using computer hardware and software delivered through a wearable headset. AR works similarly, but instead of simulating a different environment, it overlays simulations on top of real-world environments.</a:t>
            </a:r>
          </a:p>
          <a:p>
            <a:r>
              <a:rPr lang="en-US" sz="2000" dirty="0">
                <a:solidFill>
                  <a:schemeClr val="bg1"/>
                </a:solidFill>
              </a:rPr>
              <a:t>While in spatial computing, digital simulations can interact with or appear to modify physical environments.</a:t>
            </a:r>
          </a:p>
          <a:p>
            <a:endParaRPr lang="en-IN" sz="2000" dirty="0">
              <a:solidFill>
                <a:schemeClr val="bg1"/>
              </a:solidFill>
            </a:endParaRPr>
          </a:p>
        </p:txBody>
      </p:sp>
      <p:sp>
        <p:nvSpPr>
          <p:cNvPr id="12"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5141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247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82533E-E9A2-755D-B36F-ACC25A797FF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VR vs AR</a:t>
            </a:r>
          </a:p>
        </p:txBody>
      </p:sp>
      <p:pic>
        <p:nvPicPr>
          <p:cNvPr id="5" name="Content Placeholder 4" descr="A comparison of virtual reality and augmented reality&#10;&#10;Description automatically generated">
            <a:extLst>
              <a:ext uri="{FF2B5EF4-FFF2-40B4-BE49-F238E27FC236}">
                <a16:creationId xmlns:a16="http://schemas.microsoft.com/office/drawing/2014/main" id="{447E8059-05A1-7FE2-CBA9-F48B97A64960}"/>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3536302" y="979712"/>
            <a:ext cx="8438580" cy="4879911"/>
          </a:xfrm>
          <a:prstGeom prst="rect">
            <a:avLst/>
          </a:prstGeom>
        </p:spPr>
      </p:pic>
    </p:spTree>
    <p:extLst>
      <p:ext uri="{BB962C8B-B14F-4D97-AF65-F5344CB8AC3E}">
        <p14:creationId xmlns:p14="http://schemas.microsoft.com/office/powerpoint/2010/main" val="3526674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hild wearing virtual reality goggles&#10;&#10;Description automatically generated">
            <a:extLst>
              <a:ext uri="{FF2B5EF4-FFF2-40B4-BE49-F238E27FC236}">
                <a16:creationId xmlns:a16="http://schemas.microsoft.com/office/drawing/2014/main" id="{D3FA8CEE-B38A-ACFE-CF63-0A9828D1708A}"/>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3420" r="3246"/>
          <a:stretch/>
        </p:blipFill>
        <p:spPr>
          <a:xfrm>
            <a:off x="20" y="10"/>
            <a:ext cx="12191980" cy="6857990"/>
          </a:xfrm>
          <a:prstGeom prst="rect">
            <a:avLst/>
          </a:prstGeom>
        </p:spPr>
      </p:pic>
      <p:sp>
        <p:nvSpPr>
          <p:cNvPr id="2" name="Title 1">
            <a:extLst>
              <a:ext uri="{FF2B5EF4-FFF2-40B4-BE49-F238E27FC236}">
                <a16:creationId xmlns:a16="http://schemas.microsoft.com/office/drawing/2014/main" id="{345E1AC1-75D6-D4D8-2165-BFF5E43EF535}"/>
              </a:ext>
            </a:extLst>
          </p:cNvPr>
          <p:cNvSpPr>
            <a:spLocks noGrp="1"/>
          </p:cNvSpPr>
          <p:nvPr>
            <p:ph type="ctrTitle"/>
          </p:nvPr>
        </p:nvSpPr>
        <p:spPr>
          <a:xfrm>
            <a:off x="965200" y="965200"/>
            <a:ext cx="10261600" cy="3564869"/>
          </a:xfrm>
        </p:spPr>
        <p:txBody>
          <a:bodyPr>
            <a:normAutofit/>
          </a:bodyPr>
          <a:lstStyle/>
          <a:p>
            <a:pPr algn="l"/>
            <a:r>
              <a:rPr lang="en-US" sz="11500" dirty="0">
                <a:ln w="22225">
                  <a:solidFill>
                    <a:schemeClr val="tx1"/>
                  </a:solidFill>
                  <a:miter lim="800000"/>
                </a:ln>
                <a:noFill/>
              </a:rPr>
              <a:t>Some Examples </a:t>
            </a:r>
            <a:endParaRPr lang="en-IN" sz="11500" dirty="0">
              <a:ln w="22225">
                <a:solidFill>
                  <a:schemeClr val="tx1"/>
                </a:solidFill>
                <a:miter lim="800000"/>
              </a:ln>
              <a:noFill/>
            </a:endParaRPr>
          </a:p>
        </p:txBody>
      </p:sp>
    </p:spTree>
    <p:extLst>
      <p:ext uri="{BB962C8B-B14F-4D97-AF65-F5344CB8AC3E}">
        <p14:creationId xmlns:p14="http://schemas.microsoft.com/office/powerpoint/2010/main" val="384343167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earing virtual reality goggles&#10;&#10;Description automatically generated">
            <a:extLst>
              <a:ext uri="{FF2B5EF4-FFF2-40B4-BE49-F238E27FC236}">
                <a16:creationId xmlns:a16="http://schemas.microsoft.com/office/drawing/2014/main" id="{E512F5C0-8531-CEEA-3AFD-A76BF90BA32A}"/>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47A21309-3B93-4260-FDCC-85FD4D12D70F}"/>
              </a:ext>
            </a:extLst>
          </p:cNvPr>
          <p:cNvSpPr>
            <a:spLocks noGrp="1"/>
          </p:cNvSpPr>
          <p:nvPr>
            <p:ph type="title"/>
          </p:nvPr>
        </p:nvSpPr>
        <p:spPr>
          <a:xfrm>
            <a:off x="640080" y="853673"/>
            <a:ext cx="4023360" cy="5004794"/>
          </a:xfrm>
        </p:spPr>
        <p:txBody>
          <a:bodyPr>
            <a:normAutofit/>
          </a:bodyPr>
          <a:lstStyle/>
          <a:p>
            <a:r>
              <a:rPr lang="en-US" sz="5400" dirty="0">
                <a:solidFill>
                  <a:schemeClr val="bg1"/>
                </a:solidFill>
              </a:rPr>
              <a:t> Examples</a:t>
            </a:r>
            <a:endParaRPr lang="en-IN" sz="5400" dirty="0">
              <a:solidFill>
                <a:schemeClr val="bg1"/>
              </a:solidFill>
            </a:endParaRPr>
          </a:p>
        </p:txBody>
      </p:sp>
      <p:sp>
        <p:nvSpPr>
          <p:cNvPr id="3" name="Content Placeholder 2">
            <a:extLst>
              <a:ext uri="{FF2B5EF4-FFF2-40B4-BE49-F238E27FC236}">
                <a16:creationId xmlns:a16="http://schemas.microsoft.com/office/drawing/2014/main" id="{5737BE36-0F27-E2EB-56B0-F4148F953CAF}"/>
              </a:ext>
            </a:extLst>
          </p:cNvPr>
          <p:cNvSpPr>
            <a:spLocks noGrp="1"/>
          </p:cNvSpPr>
          <p:nvPr>
            <p:ph idx="1"/>
          </p:nvPr>
        </p:nvSpPr>
        <p:spPr>
          <a:xfrm>
            <a:off x="5599083" y="853673"/>
            <a:ext cx="5715000" cy="5004794"/>
          </a:xfrm>
        </p:spPr>
        <p:txBody>
          <a:bodyPr anchor="ctr">
            <a:normAutofit/>
          </a:bodyPr>
          <a:lstStyle/>
          <a:p>
            <a:r>
              <a:rPr lang="en-US" sz="2000">
                <a:solidFill>
                  <a:schemeClr val="bg1"/>
                </a:solidFill>
              </a:rPr>
              <a:t>A mixed reality headset that overlays a repair manual to guide the technician.</a:t>
            </a:r>
          </a:p>
          <a:p>
            <a:r>
              <a:rPr lang="en-US" sz="2000">
                <a:solidFill>
                  <a:schemeClr val="bg1"/>
                </a:solidFill>
              </a:rPr>
              <a:t>A network of cameras that automatically models a car production process.</a:t>
            </a:r>
          </a:p>
          <a:p>
            <a:r>
              <a:rPr lang="en-US" sz="2000">
                <a:solidFill>
                  <a:schemeClr val="bg1"/>
                </a:solidFill>
              </a:rPr>
              <a:t>Offices that dynamically tailor office lighting and environmental controls to individual workers.</a:t>
            </a:r>
          </a:p>
          <a:p>
            <a:r>
              <a:rPr lang="en-US" sz="2000">
                <a:solidFill>
                  <a:schemeClr val="bg1"/>
                </a:solidFill>
              </a:rPr>
              <a:t>Meta Codec Avatars: Virtual Meetings: Meta's spatial computing tools like Meta Workrooms and hyper-realistic codec avatars revolutionize virtual meetings, offering a hyper-realistic experience.</a:t>
            </a:r>
          </a:p>
          <a:p>
            <a:r>
              <a:rPr lang="en-US" sz="2000">
                <a:solidFill>
                  <a:schemeClr val="bg1"/>
                </a:solidFill>
              </a:rPr>
              <a:t>Location Tagging on Social Media Platforms: Tagging locations on social media posts and using GPS-based apps like ridesharing services are everyday examples of spatial computing.</a:t>
            </a:r>
          </a:p>
          <a:p>
            <a:endParaRPr lang="en-IN" sz="2000">
              <a:solidFill>
                <a:schemeClr val="bg1"/>
              </a:solidFill>
            </a:endParaRPr>
          </a:p>
        </p:txBody>
      </p:sp>
      <p:sp>
        <p:nvSpPr>
          <p:cNvPr id="12"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601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64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person sitting on a couch with a large curved screen&#10;&#10;Description automatically generated">
            <a:extLst>
              <a:ext uri="{FF2B5EF4-FFF2-40B4-BE49-F238E27FC236}">
                <a16:creationId xmlns:a16="http://schemas.microsoft.com/office/drawing/2014/main" id="{36E12A9A-39A3-3667-068C-6E5C7071FFC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26154" y="2101669"/>
            <a:ext cx="5315339" cy="2654662"/>
          </a:xfrm>
          <a:prstGeom prst="rect">
            <a:avLst/>
          </a:prstGeom>
        </p:spPr>
      </p:pic>
      <p:sp>
        <p:nvSpPr>
          <p:cNvPr id="21" name="Rectangle 20">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erson with glasses and a black background&#10;&#10;Description automatically generated">
            <a:extLst>
              <a:ext uri="{FF2B5EF4-FFF2-40B4-BE49-F238E27FC236}">
                <a16:creationId xmlns:a16="http://schemas.microsoft.com/office/drawing/2014/main" id="{71E45387-FBD6-9C90-2490-3EED86CB3F6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50506" y="2101669"/>
            <a:ext cx="5299788" cy="2654662"/>
          </a:xfrm>
          <a:prstGeom prst="rect">
            <a:avLst/>
          </a:prstGeom>
        </p:spPr>
      </p:pic>
      <p:sp>
        <p:nvSpPr>
          <p:cNvPr id="9" name="TextBox 8">
            <a:extLst>
              <a:ext uri="{FF2B5EF4-FFF2-40B4-BE49-F238E27FC236}">
                <a16:creationId xmlns:a16="http://schemas.microsoft.com/office/drawing/2014/main" id="{DC3BD04E-58A2-08B4-D618-9F8A8A347362}"/>
              </a:ext>
            </a:extLst>
          </p:cNvPr>
          <p:cNvSpPr txBox="1"/>
          <p:nvPr/>
        </p:nvSpPr>
        <p:spPr>
          <a:xfrm>
            <a:off x="1119673" y="1341662"/>
            <a:ext cx="4329405" cy="369332"/>
          </a:xfrm>
          <a:prstGeom prst="rect">
            <a:avLst/>
          </a:prstGeom>
          <a:noFill/>
        </p:spPr>
        <p:txBody>
          <a:bodyPr wrap="square" rtlCol="0">
            <a:spAutoFit/>
          </a:bodyPr>
          <a:lstStyle/>
          <a:p>
            <a:r>
              <a:rPr lang="en-IN" dirty="0"/>
              <a:t>Meta Avatars</a:t>
            </a:r>
          </a:p>
        </p:txBody>
      </p:sp>
      <p:sp>
        <p:nvSpPr>
          <p:cNvPr id="10" name="TextBox 9">
            <a:extLst>
              <a:ext uri="{FF2B5EF4-FFF2-40B4-BE49-F238E27FC236}">
                <a16:creationId xmlns:a16="http://schemas.microsoft.com/office/drawing/2014/main" id="{895C9B27-7FC6-7DD6-9F2F-4511DAB56F7C}"/>
              </a:ext>
            </a:extLst>
          </p:cNvPr>
          <p:cNvSpPr txBox="1"/>
          <p:nvPr/>
        </p:nvSpPr>
        <p:spPr>
          <a:xfrm>
            <a:off x="6873550" y="1341662"/>
            <a:ext cx="4767943" cy="369332"/>
          </a:xfrm>
          <a:prstGeom prst="rect">
            <a:avLst/>
          </a:prstGeom>
          <a:noFill/>
        </p:spPr>
        <p:txBody>
          <a:bodyPr wrap="square" rtlCol="0">
            <a:spAutoFit/>
          </a:bodyPr>
          <a:lstStyle/>
          <a:p>
            <a:r>
              <a:rPr lang="en-IN" dirty="0"/>
              <a:t>Apple Vision Pro</a:t>
            </a:r>
          </a:p>
        </p:txBody>
      </p:sp>
    </p:spTree>
    <p:extLst>
      <p:ext uri="{BB962C8B-B14F-4D97-AF65-F5344CB8AC3E}">
        <p14:creationId xmlns:p14="http://schemas.microsoft.com/office/powerpoint/2010/main" val="401344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wearing virtual reality goggles&#10;&#10;Description automatically generated">
            <a:extLst>
              <a:ext uri="{FF2B5EF4-FFF2-40B4-BE49-F238E27FC236}">
                <a16:creationId xmlns:a16="http://schemas.microsoft.com/office/drawing/2014/main" id="{955469DE-C902-CA63-A713-5EEE1BA2AC42}"/>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C391B2B-5445-68AA-B8A1-AE37F402AB63}"/>
              </a:ext>
            </a:extLst>
          </p:cNvPr>
          <p:cNvSpPr>
            <a:spLocks noGrp="1"/>
          </p:cNvSpPr>
          <p:nvPr>
            <p:ph type="ctrTitle"/>
          </p:nvPr>
        </p:nvSpPr>
        <p:spPr>
          <a:xfrm>
            <a:off x="965200" y="965200"/>
            <a:ext cx="10261600" cy="3564869"/>
          </a:xfrm>
        </p:spPr>
        <p:txBody>
          <a:bodyPr>
            <a:normAutofit/>
          </a:bodyPr>
          <a:lstStyle/>
          <a:p>
            <a:pPr algn="l"/>
            <a:r>
              <a:rPr lang="en-US" sz="11500" dirty="0">
                <a:ln w="22225">
                  <a:solidFill>
                    <a:schemeClr val="tx1"/>
                  </a:solidFill>
                  <a:miter lim="800000"/>
                </a:ln>
                <a:noFill/>
              </a:rPr>
              <a:t>Use Case Scenarios </a:t>
            </a:r>
            <a:endParaRPr lang="en-IN" sz="11500" dirty="0">
              <a:ln w="22225">
                <a:solidFill>
                  <a:schemeClr val="tx1"/>
                </a:solidFill>
                <a:miter lim="800000"/>
              </a:ln>
              <a:noFill/>
            </a:endParaRPr>
          </a:p>
        </p:txBody>
      </p:sp>
    </p:spTree>
    <p:extLst>
      <p:ext uri="{BB962C8B-B14F-4D97-AF65-F5344CB8AC3E}">
        <p14:creationId xmlns:p14="http://schemas.microsoft.com/office/powerpoint/2010/main" val="308524043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medical professionals looking at a skeleton&#10;&#10;Description automatically generated">
            <a:extLst>
              <a:ext uri="{FF2B5EF4-FFF2-40B4-BE49-F238E27FC236}">
                <a16:creationId xmlns:a16="http://schemas.microsoft.com/office/drawing/2014/main" id="{1E475812-F168-6EC1-E2CC-98768584490B}"/>
              </a:ext>
            </a:extLst>
          </p:cNvPr>
          <p:cNvPicPr>
            <a:picLocks noChangeAspect="1"/>
          </p:cNvPicPr>
          <p:nvPr/>
        </p:nvPicPr>
        <p:blipFill rotWithShape="1">
          <a:blip r:embed="rId2">
            <a:extLst>
              <a:ext uri="{28A0092B-C50C-407E-A947-70E740481C1C}">
                <a14:useLocalDpi xmlns:a14="http://schemas.microsoft.com/office/drawing/2010/main" val="0"/>
              </a:ext>
            </a:extLst>
          </a:blip>
          <a:srcRect r="10466"/>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3819CBC-1EFC-DCD7-41C9-6FFBE85C2A71}"/>
              </a:ext>
            </a:extLst>
          </p:cNvPr>
          <p:cNvSpPr>
            <a:spLocks noGrp="1"/>
          </p:cNvSpPr>
          <p:nvPr>
            <p:ph type="title"/>
          </p:nvPr>
        </p:nvSpPr>
        <p:spPr>
          <a:xfrm>
            <a:off x="7531610" y="365125"/>
            <a:ext cx="3822189" cy="1899912"/>
          </a:xfrm>
        </p:spPr>
        <p:txBody>
          <a:bodyPr>
            <a:normAutofit/>
          </a:bodyPr>
          <a:lstStyle/>
          <a:p>
            <a:r>
              <a:rPr lang="en-US" sz="4000"/>
              <a:t>Education And Training</a:t>
            </a:r>
            <a:endParaRPr lang="en-IN" sz="4000"/>
          </a:p>
        </p:txBody>
      </p:sp>
      <p:sp>
        <p:nvSpPr>
          <p:cNvPr id="3" name="Content Placeholder 2">
            <a:extLst>
              <a:ext uri="{FF2B5EF4-FFF2-40B4-BE49-F238E27FC236}">
                <a16:creationId xmlns:a16="http://schemas.microsoft.com/office/drawing/2014/main" id="{CA6C01B6-C5E6-FCD2-0267-753D13150739}"/>
              </a:ext>
            </a:extLst>
          </p:cNvPr>
          <p:cNvSpPr>
            <a:spLocks noGrp="1"/>
          </p:cNvSpPr>
          <p:nvPr>
            <p:ph idx="1"/>
          </p:nvPr>
        </p:nvSpPr>
        <p:spPr>
          <a:xfrm>
            <a:off x="7531610" y="2434201"/>
            <a:ext cx="3822189" cy="3742762"/>
          </a:xfrm>
        </p:spPr>
        <p:txBody>
          <a:bodyPr>
            <a:normAutofit/>
          </a:bodyPr>
          <a:lstStyle/>
          <a:p>
            <a:r>
              <a:rPr lang="en-US" sz="1700"/>
              <a:t>Spatial computing can provide an engaging and interactive learning experience that enhances knowledge retention and skills acquisition.</a:t>
            </a:r>
          </a:p>
          <a:p>
            <a:r>
              <a:rPr lang="en-US" sz="1700"/>
              <a:t> For example, medical students can use spatial computing to practice surgical procedures in a virtual environment that simulates real-world conditions. </a:t>
            </a:r>
          </a:p>
          <a:p>
            <a:r>
              <a:rPr lang="en-US" sz="1700"/>
              <a:t>In science and engineering, students can use spatial computing to build and test virtual prototypes of machines or conduct experiments.</a:t>
            </a:r>
            <a:endParaRPr lang="en-IN" sz="1700"/>
          </a:p>
        </p:txBody>
      </p:sp>
    </p:spTree>
    <p:extLst>
      <p:ext uri="{BB962C8B-B14F-4D97-AF65-F5344CB8AC3E}">
        <p14:creationId xmlns:p14="http://schemas.microsoft.com/office/powerpoint/2010/main" val="3869506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touching a digital map&#10;&#10;Description automatically generated">
            <a:extLst>
              <a:ext uri="{FF2B5EF4-FFF2-40B4-BE49-F238E27FC236}">
                <a16:creationId xmlns:a16="http://schemas.microsoft.com/office/drawing/2014/main" id="{1C22BB11-9A9C-85CA-5C67-56AB589493C7}"/>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724" r="10387"/>
          <a:stretch/>
        </p:blipFill>
        <p:spPr>
          <a:xfrm>
            <a:off x="20" y="10"/>
            <a:ext cx="12191980" cy="6857990"/>
          </a:xfrm>
          <a:prstGeom prst="rect">
            <a:avLst/>
          </a:prstGeom>
        </p:spPr>
      </p:pic>
      <p:sp>
        <p:nvSpPr>
          <p:cNvPr id="2" name="Title 1">
            <a:extLst>
              <a:ext uri="{FF2B5EF4-FFF2-40B4-BE49-F238E27FC236}">
                <a16:creationId xmlns:a16="http://schemas.microsoft.com/office/drawing/2014/main" id="{F633506C-7ECD-819D-2F92-8F3D01C861FE}"/>
              </a:ext>
            </a:extLst>
          </p:cNvPr>
          <p:cNvSpPr>
            <a:spLocks noGrp="1"/>
          </p:cNvSpPr>
          <p:nvPr>
            <p:ph type="ctrTitle"/>
          </p:nvPr>
        </p:nvSpPr>
        <p:spPr>
          <a:xfrm>
            <a:off x="965200" y="965200"/>
            <a:ext cx="10261600" cy="3564869"/>
          </a:xfrm>
        </p:spPr>
        <p:txBody>
          <a:bodyPr>
            <a:normAutofit/>
          </a:bodyPr>
          <a:lstStyle/>
          <a:p>
            <a:pPr algn="l"/>
            <a:r>
              <a:rPr lang="en-US" sz="10600" dirty="0">
                <a:ln w="22225">
                  <a:solidFill>
                    <a:schemeClr val="tx1"/>
                  </a:solidFill>
                  <a:miter lim="800000"/>
                </a:ln>
                <a:noFill/>
              </a:rPr>
              <a:t>Understanding Spatial Computing </a:t>
            </a:r>
            <a:endParaRPr lang="en-IN" sz="10600" dirty="0">
              <a:ln w="22225">
                <a:solidFill>
                  <a:schemeClr val="tx1"/>
                </a:solidFill>
                <a:miter lim="800000"/>
              </a:ln>
              <a:noFill/>
            </a:endParaRPr>
          </a:p>
        </p:txBody>
      </p:sp>
    </p:spTree>
    <p:extLst>
      <p:ext uri="{BB962C8B-B14F-4D97-AF65-F5344CB8AC3E}">
        <p14:creationId xmlns:p14="http://schemas.microsoft.com/office/powerpoint/2010/main" val="158225074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earing goggles and looking at a house&#10;&#10;Description automatically generated">
            <a:extLst>
              <a:ext uri="{FF2B5EF4-FFF2-40B4-BE49-F238E27FC236}">
                <a16:creationId xmlns:a16="http://schemas.microsoft.com/office/drawing/2014/main" id="{816EF5E2-3164-9446-8445-4E53028CB64D}"/>
              </a:ext>
            </a:extLst>
          </p:cNvPr>
          <p:cNvPicPr>
            <a:picLocks noChangeAspect="1"/>
          </p:cNvPicPr>
          <p:nvPr/>
        </p:nvPicPr>
        <p:blipFill rotWithShape="1">
          <a:blip r:embed="rId2">
            <a:extLst>
              <a:ext uri="{28A0092B-C50C-407E-A947-70E740481C1C}">
                <a14:useLocalDpi xmlns:a14="http://schemas.microsoft.com/office/drawing/2010/main" val="0"/>
              </a:ext>
            </a:extLst>
          </a:blip>
          <a:srcRect l="-75" r="11454" b="6666"/>
          <a:stretch/>
        </p:blipFill>
        <p:spPr>
          <a:xfrm>
            <a:off x="1387151" y="0"/>
            <a:ext cx="10804849" cy="6858000"/>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AB7DFD-B401-2DEB-5CDD-04F1AE3AD876}"/>
              </a:ext>
            </a:extLst>
          </p:cNvPr>
          <p:cNvSpPr>
            <a:spLocks noGrp="1"/>
          </p:cNvSpPr>
          <p:nvPr>
            <p:ph type="title"/>
          </p:nvPr>
        </p:nvSpPr>
        <p:spPr>
          <a:xfrm>
            <a:off x="838200" y="365125"/>
            <a:ext cx="3822189" cy="1899912"/>
          </a:xfrm>
        </p:spPr>
        <p:txBody>
          <a:bodyPr>
            <a:normAutofit/>
          </a:bodyPr>
          <a:lstStyle/>
          <a:p>
            <a:r>
              <a:rPr lang="en-IN" sz="4000"/>
              <a:t>Architecture and Design</a:t>
            </a:r>
          </a:p>
        </p:txBody>
      </p:sp>
      <p:sp>
        <p:nvSpPr>
          <p:cNvPr id="3" name="Content Placeholder 2">
            <a:extLst>
              <a:ext uri="{FF2B5EF4-FFF2-40B4-BE49-F238E27FC236}">
                <a16:creationId xmlns:a16="http://schemas.microsoft.com/office/drawing/2014/main" id="{15273B44-E901-3ED5-48AF-2EB6E7635A1A}"/>
              </a:ext>
            </a:extLst>
          </p:cNvPr>
          <p:cNvSpPr>
            <a:spLocks noGrp="1"/>
          </p:cNvSpPr>
          <p:nvPr>
            <p:ph idx="1"/>
          </p:nvPr>
        </p:nvSpPr>
        <p:spPr>
          <a:xfrm>
            <a:off x="264345" y="2462198"/>
            <a:ext cx="4516016" cy="3629706"/>
          </a:xfrm>
        </p:spPr>
        <p:txBody>
          <a:bodyPr>
            <a:normAutofit/>
          </a:bodyPr>
          <a:lstStyle/>
          <a:p>
            <a:r>
              <a:rPr lang="en-US" sz="1800" dirty="0"/>
              <a:t>Spatial computing can enable architects to create, visualize, and modify designs in the real world without the need for physical prototypes. </a:t>
            </a:r>
          </a:p>
          <a:p>
            <a:r>
              <a:rPr lang="en-US" sz="1800" dirty="0"/>
              <a:t>This can save time and cost and allow for more iterative design processes.</a:t>
            </a:r>
          </a:p>
          <a:p>
            <a:r>
              <a:rPr lang="en-US" sz="1800" dirty="0"/>
              <a:t> Designers can also use spatial computing to create virtual prototypes of products and test their functionality and ergonomics in different physical settings</a:t>
            </a:r>
            <a:endParaRPr lang="en-IN" sz="1800" dirty="0"/>
          </a:p>
        </p:txBody>
      </p:sp>
    </p:spTree>
    <p:extLst>
      <p:ext uri="{BB962C8B-B14F-4D97-AF65-F5344CB8AC3E}">
        <p14:creationId xmlns:p14="http://schemas.microsoft.com/office/powerpoint/2010/main" val="1685345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everal doctors performing a surgery&#10;&#10;Description automatically generated with medium confidence">
            <a:extLst>
              <a:ext uri="{FF2B5EF4-FFF2-40B4-BE49-F238E27FC236}">
                <a16:creationId xmlns:a16="http://schemas.microsoft.com/office/drawing/2014/main" id="{0342CFF9-7D4E-EC3C-628B-BB6A130B53CC}"/>
              </a:ext>
            </a:extLst>
          </p:cNvPr>
          <p:cNvPicPr>
            <a:picLocks noChangeAspect="1"/>
          </p:cNvPicPr>
          <p:nvPr/>
        </p:nvPicPr>
        <p:blipFill rotWithShape="1">
          <a:blip r:embed="rId2">
            <a:extLst>
              <a:ext uri="{28A0092B-C50C-407E-A947-70E740481C1C}">
                <a14:useLocalDpi xmlns:a14="http://schemas.microsoft.com/office/drawing/2010/main" val="0"/>
              </a:ext>
            </a:extLst>
          </a:blip>
          <a:srcRect l="3054" r="11994" b="-1"/>
          <a:stretch/>
        </p:blipFill>
        <p:spPr>
          <a:xfrm>
            <a:off x="1524" y="10"/>
            <a:ext cx="9669642" cy="6857990"/>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11DAF1-6A68-1362-D49B-7198FB7A583A}"/>
              </a:ext>
            </a:extLst>
          </p:cNvPr>
          <p:cNvSpPr>
            <a:spLocks noGrp="1"/>
          </p:cNvSpPr>
          <p:nvPr>
            <p:ph type="title"/>
          </p:nvPr>
        </p:nvSpPr>
        <p:spPr>
          <a:xfrm>
            <a:off x="7760072" y="267145"/>
            <a:ext cx="3822189" cy="1899912"/>
          </a:xfrm>
        </p:spPr>
        <p:txBody>
          <a:bodyPr>
            <a:normAutofit/>
          </a:bodyPr>
          <a:lstStyle/>
          <a:p>
            <a:r>
              <a:rPr lang="en-US" sz="4000" dirty="0"/>
              <a:t>Healthcare</a:t>
            </a:r>
            <a:endParaRPr lang="en-IN" sz="4000" dirty="0"/>
          </a:p>
        </p:txBody>
      </p:sp>
      <p:sp>
        <p:nvSpPr>
          <p:cNvPr id="3" name="Content Placeholder 2">
            <a:extLst>
              <a:ext uri="{FF2B5EF4-FFF2-40B4-BE49-F238E27FC236}">
                <a16:creationId xmlns:a16="http://schemas.microsoft.com/office/drawing/2014/main" id="{CE5715AF-9AC3-7C7D-A946-BABA6A100F65}"/>
              </a:ext>
            </a:extLst>
          </p:cNvPr>
          <p:cNvSpPr>
            <a:spLocks noGrp="1"/>
          </p:cNvSpPr>
          <p:nvPr>
            <p:ph idx="1"/>
          </p:nvPr>
        </p:nvSpPr>
        <p:spPr>
          <a:xfrm>
            <a:off x="6606074" y="1996751"/>
            <a:ext cx="5262466" cy="4518371"/>
          </a:xfrm>
        </p:spPr>
        <p:txBody>
          <a:bodyPr>
            <a:normAutofit/>
          </a:bodyPr>
          <a:lstStyle/>
          <a:p>
            <a:r>
              <a:rPr lang="en-US" sz="1800" dirty="0"/>
              <a:t>Spatial computing can provide new ways to diagnose, treat, and monitor patients.</a:t>
            </a:r>
          </a:p>
          <a:p>
            <a:r>
              <a:rPr lang="en-US" sz="1800" dirty="0"/>
              <a:t> For example, doctors could use spatial computing to overlay virtual screens and diagnostic information onto the real world, helping them to make more informed decisions. Or a doctor could see a patient’s medical-imaging scans via a headset while they’re operating on that patient. </a:t>
            </a:r>
          </a:p>
          <a:p>
            <a:r>
              <a:rPr lang="en-US" sz="1800" dirty="0"/>
              <a:t>Spatial computing could also help patients with physical or cognitive impairments to regain their independence by providing them with virtual assistants or rehabilitation exercises that are tailored to their needs.</a:t>
            </a:r>
            <a:endParaRPr lang="en-IN" sz="1800" dirty="0"/>
          </a:p>
        </p:txBody>
      </p:sp>
    </p:spTree>
    <p:extLst>
      <p:ext uri="{BB962C8B-B14F-4D97-AF65-F5344CB8AC3E}">
        <p14:creationId xmlns:p14="http://schemas.microsoft.com/office/powerpoint/2010/main" val="1568562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wearing virtual reality goggles&#10;&#10;Description automatically generated">
            <a:extLst>
              <a:ext uri="{FF2B5EF4-FFF2-40B4-BE49-F238E27FC236}">
                <a16:creationId xmlns:a16="http://schemas.microsoft.com/office/drawing/2014/main" id="{90F8D76C-4A09-EBAF-E651-6BD97820EAE1}"/>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3833" b="11581"/>
          <a:stretch/>
        </p:blipFill>
        <p:spPr>
          <a:xfrm>
            <a:off x="20" y="10"/>
            <a:ext cx="12191980" cy="6857990"/>
          </a:xfrm>
          <a:prstGeom prst="rect">
            <a:avLst/>
          </a:prstGeom>
        </p:spPr>
      </p:pic>
      <p:sp>
        <p:nvSpPr>
          <p:cNvPr id="2" name="Title 1">
            <a:extLst>
              <a:ext uri="{FF2B5EF4-FFF2-40B4-BE49-F238E27FC236}">
                <a16:creationId xmlns:a16="http://schemas.microsoft.com/office/drawing/2014/main" id="{47ED37AB-2999-577E-BDF5-62203667CADB}"/>
              </a:ext>
            </a:extLst>
          </p:cNvPr>
          <p:cNvSpPr>
            <a:spLocks noGrp="1"/>
          </p:cNvSpPr>
          <p:nvPr>
            <p:ph type="ctrTitle"/>
          </p:nvPr>
        </p:nvSpPr>
        <p:spPr>
          <a:xfrm>
            <a:off x="965200" y="965200"/>
            <a:ext cx="10261600" cy="3564869"/>
          </a:xfrm>
        </p:spPr>
        <p:txBody>
          <a:bodyPr>
            <a:normAutofit/>
          </a:bodyPr>
          <a:lstStyle/>
          <a:p>
            <a:pPr algn="l"/>
            <a:r>
              <a:rPr lang="en-US" sz="11500" dirty="0">
                <a:ln w="22225">
                  <a:solidFill>
                    <a:schemeClr val="tx1"/>
                  </a:solidFill>
                  <a:miter lim="800000"/>
                </a:ln>
                <a:noFill/>
              </a:rPr>
              <a:t>Challenges  </a:t>
            </a:r>
            <a:endParaRPr lang="en-IN" sz="11500" dirty="0">
              <a:ln w="22225">
                <a:solidFill>
                  <a:schemeClr val="tx1"/>
                </a:solidFill>
                <a:miter lim="800000"/>
              </a:ln>
              <a:noFill/>
            </a:endParaRPr>
          </a:p>
        </p:txBody>
      </p:sp>
    </p:spTree>
    <p:extLst>
      <p:ext uri="{BB962C8B-B14F-4D97-AF65-F5344CB8AC3E}">
        <p14:creationId xmlns:p14="http://schemas.microsoft.com/office/powerpoint/2010/main" val="32298433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white brain&#10;&#10;Description automatically generated">
            <a:extLst>
              <a:ext uri="{FF2B5EF4-FFF2-40B4-BE49-F238E27FC236}">
                <a16:creationId xmlns:a16="http://schemas.microsoft.com/office/drawing/2014/main" id="{823D3E65-C255-6D6F-86B0-070BD0D00D4B}"/>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2222" r="2" b="1"/>
          <a:stretch/>
        </p:blipFill>
        <p:spPr>
          <a:xfrm>
            <a:off x="20" y="10"/>
            <a:ext cx="12191979" cy="6857990"/>
          </a:xfrm>
          <a:prstGeom prst="rect">
            <a:avLst/>
          </a:prstGeom>
        </p:spPr>
      </p:pic>
      <p:sp>
        <p:nvSpPr>
          <p:cNvPr id="2" name="Title 1">
            <a:extLst>
              <a:ext uri="{FF2B5EF4-FFF2-40B4-BE49-F238E27FC236}">
                <a16:creationId xmlns:a16="http://schemas.microsoft.com/office/drawing/2014/main" id="{377FD0C6-1FD4-0543-0BC4-AC674E08D64D}"/>
              </a:ext>
            </a:extLst>
          </p:cNvPr>
          <p:cNvSpPr>
            <a:spLocks noGrp="1"/>
          </p:cNvSpPr>
          <p:nvPr>
            <p:ph type="title"/>
          </p:nvPr>
        </p:nvSpPr>
        <p:spPr>
          <a:xfrm>
            <a:off x="640080" y="853673"/>
            <a:ext cx="4023360" cy="5004794"/>
          </a:xfrm>
        </p:spPr>
        <p:txBody>
          <a:bodyPr>
            <a:normAutofit/>
          </a:bodyPr>
          <a:lstStyle/>
          <a:p>
            <a:r>
              <a:rPr lang="en-US" sz="5400" dirty="0">
                <a:solidFill>
                  <a:schemeClr val="bg1"/>
                </a:solidFill>
              </a:rPr>
              <a:t>Hurdles to be Crossed</a:t>
            </a:r>
            <a:endParaRPr lang="en-IN" sz="5400" dirty="0">
              <a:solidFill>
                <a:schemeClr val="bg1"/>
              </a:solidFill>
            </a:endParaRPr>
          </a:p>
        </p:txBody>
      </p:sp>
      <p:sp>
        <p:nvSpPr>
          <p:cNvPr id="3" name="Content Placeholder 2">
            <a:extLst>
              <a:ext uri="{FF2B5EF4-FFF2-40B4-BE49-F238E27FC236}">
                <a16:creationId xmlns:a16="http://schemas.microsoft.com/office/drawing/2014/main" id="{7B8259F0-B297-5DC8-BB83-CCE50A4CC020}"/>
              </a:ext>
            </a:extLst>
          </p:cNvPr>
          <p:cNvSpPr>
            <a:spLocks noGrp="1"/>
          </p:cNvSpPr>
          <p:nvPr>
            <p:ph idx="1"/>
          </p:nvPr>
        </p:nvSpPr>
        <p:spPr>
          <a:xfrm>
            <a:off x="5318921" y="705452"/>
            <a:ext cx="6229604" cy="5510551"/>
          </a:xfrm>
        </p:spPr>
        <p:txBody>
          <a:bodyPr anchor="ctr">
            <a:normAutofit lnSpcReduction="10000"/>
          </a:bodyPr>
          <a:lstStyle/>
          <a:p>
            <a:r>
              <a:rPr lang="en-US" sz="2000" dirty="0">
                <a:solidFill>
                  <a:schemeClr val="bg1"/>
                </a:solidFill>
              </a:rPr>
              <a:t>Despite its appeal, spatial computing has had mixed success so far. One of the biggest challenges facing the field is the cost of hardware. The best spatial-computing devices cost thousands of dollars and are not accessible to everyone.</a:t>
            </a:r>
          </a:p>
          <a:p>
            <a:r>
              <a:rPr lang="en-US" sz="2000" dirty="0">
                <a:solidFill>
                  <a:schemeClr val="bg1"/>
                </a:solidFill>
              </a:rPr>
              <a:t>In addition, the weight of the headsets, low resolution, and lack of comfort have been major concerns, as they can cause fatigue and motion sickness during extended use. Battery life is also a limiting factor: Most devices' batteries last just a few hours and require frequent charging.</a:t>
            </a:r>
          </a:p>
          <a:p>
            <a:r>
              <a:rPr lang="en-US" sz="2000" dirty="0">
                <a:solidFill>
                  <a:schemeClr val="bg1"/>
                </a:solidFill>
              </a:rPr>
              <a:t> But companies are making progress in many of these areas. And as other industries have shown, the cost of sensors, displays, and hardware will gradually decrease as the field evolves and becomes more competitive.</a:t>
            </a:r>
          </a:p>
          <a:p>
            <a:r>
              <a:rPr lang="en-US" sz="2000" dirty="0">
                <a:solidFill>
                  <a:schemeClr val="bg1"/>
                </a:solidFill>
              </a:rPr>
              <a:t>As spatial computing evolves, it will face challenges related to privacy, data security, and hardware and software reliability.</a:t>
            </a:r>
          </a:p>
          <a:p>
            <a:endParaRPr lang="en-IN" sz="1700" dirty="0">
              <a:solidFill>
                <a:schemeClr val="bg1"/>
              </a:solidFill>
            </a:endParaRPr>
          </a:p>
        </p:txBody>
      </p:sp>
      <p:sp>
        <p:nvSpPr>
          <p:cNvPr id="19"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6952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oggles from a pole&#10;&#10;Description automatically generated">
            <a:extLst>
              <a:ext uri="{FF2B5EF4-FFF2-40B4-BE49-F238E27FC236}">
                <a16:creationId xmlns:a16="http://schemas.microsoft.com/office/drawing/2014/main" id="{EC2133FA-93B9-A15A-99DA-BE7AE39E9470}"/>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b="16974"/>
          <a:stretch/>
        </p:blipFill>
        <p:spPr>
          <a:xfrm>
            <a:off x="20" y="10"/>
            <a:ext cx="12191979" cy="6857990"/>
          </a:xfrm>
          <a:prstGeom prst="rect">
            <a:avLst/>
          </a:prstGeom>
        </p:spPr>
      </p:pic>
      <p:sp>
        <p:nvSpPr>
          <p:cNvPr id="2" name="Title 1">
            <a:extLst>
              <a:ext uri="{FF2B5EF4-FFF2-40B4-BE49-F238E27FC236}">
                <a16:creationId xmlns:a16="http://schemas.microsoft.com/office/drawing/2014/main" id="{3C51620B-6393-C8CE-B378-23905C54FA3B}"/>
              </a:ext>
            </a:extLst>
          </p:cNvPr>
          <p:cNvSpPr>
            <a:spLocks noGrp="1"/>
          </p:cNvSpPr>
          <p:nvPr>
            <p:ph type="title"/>
          </p:nvPr>
        </p:nvSpPr>
        <p:spPr>
          <a:xfrm>
            <a:off x="640080" y="853673"/>
            <a:ext cx="4023360" cy="5004794"/>
          </a:xfrm>
        </p:spPr>
        <p:txBody>
          <a:bodyPr>
            <a:normAutofit/>
          </a:bodyPr>
          <a:lstStyle/>
          <a:p>
            <a:r>
              <a:rPr lang="en-US" sz="4600">
                <a:solidFill>
                  <a:schemeClr val="bg1"/>
                </a:solidFill>
              </a:rPr>
              <a:t>Recent Advancements</a:t>
            </a:r>
            <a:endParaRPr lang="en-IN" sz="4600">
              <a:solidFill>
                <a:schemeClr val="bg1"/>
              </a:solidFill>
            </a:endParaRPr>
          </a:p>
        </p:txBody>
      </p:sp>
      <p:sp>
        <p:nvSpPr>
          <p:cNvPr id="3" name="Content Placeholder 2">
            <a:extLst>
              <a:ext uri="{FF2B5EF4-FFF2-40B4-BE49-F238E27FC236}">
                <a16:creationId xmlns:a16="http://schemas.microsoft.com/office/drawing/2014/main" id="{308E895B-B883-F4F7-15FE-92B2976170B7}"/>
              </a:ext>
            </a:extLst>
          </p:cNvPr>
          <p:cNvSpPr>
            <a:spLocks noGrp="1"/>
          </p:cNvSpPr>
          <p:nvPr>
            <p:ph idx="1"/>
          </p:nvPr>
        </p:nvSpPr>
        <p:spPr>
          <a:xfrm>
            <a:off x="5599083" y="853673"/>
            <a:ext cx="5715000" cy="5004794"/>
          </a:xfrm>
        </p:spPr>
        <p:txBody>
          <a:bodyPr anchor="ctr">
            <a:normAutofit/>
          </a:bodyPr>
          <a:lstStyle/>
          <a:p>
            <a:r>
              <a:rPr lang="en-US" sz="2200" dirty="0">
                <a:solidFill>
                  <a:schemeClr val="bg1"/>
                </a:solidFill>
              </a:rPr>
              <a:t>However, these technologies have made more recent advancements, which makes the experience more practical.</a:t>
            </a:r>
          </a:p>
          <a:p>
            <a:r>
              <a:rPr lang="en-US" sz="2200" dirty="0">
                <a:solidFill>
                  <a:schemeClr val="bg1"/>
                </a:solidFill>
              </a:rPr>
              <a:t> For example, the Apple Vision Pro, which some claim has the potential to revolutionize spatial computing, can fit a number of sensors. This makes the experience of moving around with it and using hand gestures smoother and more responsive.</a:t>
            </a:r>
          </a:p>
          <a:p>
            <a:r>
              <a:rPr lang="en-US" sz="2200" dirty="0">
                <a:solidFill>
                  <a:schemeClr val="bg1"/>
                </a:solidFill>
              </a:rPr>
              <a:t> Apple Vision Pro uses two main cameras, four downward-facing cameras, two infrared cameras, two </a:t>
            </a:r>
            <a:r>
              <a:rPr lang="en-US" sz="2200" dirty="0" err="1">
                <a:solidFill>
                  <a:schemeClr val="bg1"/>
                </a:solidFill>
              </a:rPr>
              <a:t>TrueDepth</a:t>
            </a:r>
            <a:r>
              <a:rPr lang="en-US" sz="2200" dirty="0">
                <a:solidFill>
                  <a:schemeClr val="bg1"/>
                </a:solidFill>
              </a:rPr>
              <a:t> cameras, two side cameras and five other sensors.</a:t>
            </a:r>
          </a:p>
          <a:p>
            <a:endParaRPr lang="en-IN" sz="2200" dirty="0">
              <a:solidFill>
                <a:schemeClr val="bg1"/>
              </a:solidFill>
            </a:endParaRPr>
          </a:p>
        </p:txBody>
      </p:sp>
      <p:sp>
        <p:nvSpPr>
          <p:cNvPr id="29"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3216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A3B621-4924-E087-95CE-DF33D5B782A0}"/>
              </a:ext>
            </a:extLst>
          </p:cNvPr>
          <p:cNvSpPr>
            <a:spLocks noGrp="1"/>
          </p:cNvSpPr>
          <p:nvPr>
            <p:ph type="title"/>
          </p:nvPr>
        </p:nvSpPr>
        <p:spPr>
          <a:xfrm>
            <a:off x="899524" y="2539779"/>
            <a:ext cx="4284418" cy="1778437"/>
          </a:xfrm>
        </p:spPr>
        <p:txBody>
          <a:bodyPr vert="horz" lIns="91440" tIns="45720" rIns="91440" bIns="45720" rtlCol="0" anchor="t">
            <a:normAutofit/>
          </a:bodyPr>
          <a:lstStyle/>
          <a:p>
            <a:r>
              <a:rPr lang="en-US" sz="6000" kern="1200" dirty="0">
                <a:solidFill>
                  <a:schemeClr val="bg1"/>
                </a:solidFill>
                <a:latin typeface="+mj-lt"/>
                <a:ea typeface="+mj-ea"/>
                <a:cs typeface="+mj-cs"/>
              </a:rPr>
              <a:t>Inside Apple Vision Pro</a:t>
            </a:r>
          </a:p>
        </p:txBody>
      </p:sp>
      <p:sp>
        <p:nvSpPr>
          <p:cNvPr id="20" name="Rectangle 19">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up of a device&#10;&#10;Description automatically generated">
            <a:extLst>
              <a:ext uri="{FF2B5EF4-FFF2-40B4-BE49-F238E27FC236}">
                <a16:creationId xmlns:a16="http://schemas.microsoft.com/office/drawing/2014/main" id="{96380CEA-5BC9-6F4C-14B7-381D8F065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79" y="133708"/>
            <a:ext cx="5365631" cy="6590581"/>
          </a:xfrm>
          <a:prstGeom prst="rect">
            <a:avLst/>
          </a:prstGeom>
        </p:spPr>
      </p:pic>
    </p:spTree>
    <p:extLst>
      <p:ext uri="{BB962C8B-B14F-4D97-AF65-F5344CB8AC3E}">
        <p14:creationId xmlns:p14="http://schemas.microsoft.com/office/powerpoint/2010/main" val="1824568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wearing virtual reality goggles&#10;&#10;Description automatically generated">
            <a:extLst>
              <a:ext uri="{FF2B5EF4-FFF2-40B4-BE49-F238E27FC236}">
                <a16:creationId xmlns:a16="http://schemas.microsoft.com/office/drawing/2014/main" id="{12DC639D-4994-A2CB-8999-3E4C14E6CAB7}"/>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r="11111"/>
          <a:stretch/>
        </p:blipFill>
        <p:spPr>
          <a:xfrm>
            <a:off x="20" y="10"/>
            <a:ext cx="12191980" cy="6857990"/>
          </a:xfrm>
          <a:prstGeom prst="rect">
            <a:avLst/>
          </a:prstGeom>
        </p:spPr>
      </p:pic>
      <p:sp>
        <p:nvSpPr>
          <p:cNvPr id="2" name="Title 1">
            <a:extLst>
              <a:ext uri="{FF2B5EF4-FFF2-40B4-BE49-F238E27FC236}">
                <a16:creationId xmlns:a16="http://schemas.microsoft.com/office/drawing/2014/main" id="{1A9D4DC3-7ED7-B481-AE8C-79A6D10B5316}"/>
              </a:ext>
            </a:extLst>
          </p:cNvPr>
          <p:cNvSpPr>
            <a:spLocks noGrp="1"/>
          </p:cNvSpPr>
          <p:nvPr>
            <p:ph type="ctrTitle"/>
          </p:nvPr>
        </p:nvSpPr>
        <p:spPr>
          <a:xfrm>
            <a:off x="965200" y="965200"/>
            <a:ext cx="10261600" cy="3564869"/>
          </a:xfrm>
        </p:spPr>
        <p:txBody>
          <a:bodyPr>
            <a:normAutofit/>
          </a:bodyPr>
          <a:lstStyle/>
          <a:p>
            <a:pPr algn="l"/>
            <a:r>
              <a:rPr lang="en-US" sz="11500">
                <a:ln w="22225">
                  <a:solidFill>
                    <a:schemeClr val="tx1"/>
                  </a:solidFill>
                  <a:miter lim="800000"/>
                </a:ln>
                <a:noFill/>
              </a:rPr>
              <a:t>Future of Spatial Computing</a:t>
            </a:r>
            <a:endParaRPr lang="en-IN" sz="11500">
              <a:ln w="22225">
                <a:solidFill>
                  <a:schemeClr val="tx1"/>
                </a:solidFill>
                <a:miter lim="800000"/>
              </a:ln>
              <a:noFill/>
            </a:endParaRPr>
          </a:p>
        </p:txBody>
      </p:sp>
    </p:spTree>
    <p:extLst>
      <p:ext uri="{BB962C8B-B14F-4D97-AF65-F5344CB8AC3E}">
        <p14:creationId xmlns:p14="http://schemas.microsoft.com/office/powerpoint/2010/main" val="26941122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688E73-49B9-4052-A836-D248C825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B6AEE0C-07FE-4154-BC7C-2F20530BC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group of men in a room with trees&#10;&#10;Description automatically generated">
            <a:extLst>
              <a:ext uri="{FF2B5EF4-FFF2-40B4-BE49-F238E27FC236}">
                <a16:creationId xmlns:a16="http://schemas.microsoft.com/office/drawing/2014/main" id="{9FA23DF5-ADFC-64E0-7742-2643EE48591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B3D0C6A-69D2-27E0-6770-203E7946320F}"/>
              </a:ext>
            </a:extLst>
          </p:cNvPr>
          <p:cNvSpPr>
            <a:spLocks noGrp="1"/>
          </p:cNvSpPr>
          <p:nvPr>
            <p:ph type="title"/>
          </p:nvPr>
        </p:nvSpPr>
        <p:spPr>
          <a:xfrm>
            <a:off x="838199" y="557189"/>
            <a:ext cx="5155263" cy="5571899"/>
          </a:xfrm>
        </p:spPr>
        <p:txBody>
          <a:bodyPr>
            <a:normAutofit/>
          </a:bodyPr>
          <a:lstStyle/>
          <a:p>
            <a:r>
              <a:rPr lang="en-US">
                <a:solidFill>
                  <a:srgbClr val="FFFFFF"/>
                </a:solidFill>
              </a:rPr>
              <a:t>Future Hindsight </a:t>
            </a:r>
            <a:endParaRPr lang="en-IN">
              <a:solidFill>
                <a:srgbClr val="FFFFFF"/>
              </a:solidFill>
            </a:endParaRPr>
          </a:p>
        </p:txBody>
      </p:sp>
      <p:sp>
        <p:nvSpPr>
          <p:cNvPr id="3" name="Content Placeholder 2">
            <a:extLst>
              <a:ext uri="{FF2B5EF4-FFF2-40B4-BE49-F238E27FC236}">
                <a16:creationId xmlns:a16="http://schemas.microsoft.com/office/drawing/2014/main" id="{7BE3C5FF-9FF0-3E1F-5B94-47639D8E7B9A}"/>
              </a:ext>
            </a:extLst>
          </p:cNvPr>
          <p:cNvSpPr>
            <a:spLocks noGrp="1"/>
          </p:cNvSpPr>
          <p:nvPr>
            <p:ph idx="1"/>
          </p:nvPr>
        </p:nvSpPr>
        <p:spPr>
          <a:xfrm>
            <a:off x="4861249" y="545210"/>
            <a:ext cx="6492552" cy="5571899"/>
          </a:xfrm>
        </p:spPr>
        <p:txBody>
          <a:bodyPr anchor="ctr">
            <a:normAutofit/>
          </a:bodyPr>
          <a:lstStyle/>
          <a:p>
            <a:r>
              <a:rPr lang="en-US" sz="2000" dirty="0">
                <a:solidFill>
                  <a:srgbClr val="FFFFFF"/>
                </a:solidFill>
              </a:rPr>
              <a:t>Spatial computing, expected to reach a market size of over $700 billion by 2033, integrates AI, computer vision, AR, and VR to merge virtual experiences with the physical world. Many believe that it has the potential to impact the world in the same way smartphones did in the early 2000s. </a:t>
            </a:r>
          </a:p>
          <a:p>
            <a:r>
              <a:rPr lang="en-US" sz="2000" dirty="0">
                <a:solidFill>
                  <a:srgbClr val="FFFFFF"/>
                </a:solidFill>
              </a:rPr>
              <a:t>This can also be viewed as a  shift from personal computing (the Mac) to mobile computing (the iPhone) and now into spatial computing (the Apple Vision Pro).</a:t>
            </a:r>
          </a:p>
          <a:p>
            <a:r>
              <a:rPr lang="en-US" sz="2000" dirty="0">
                <a:solidFill>
                  <a:srgbClr val="FFFFFF"/>
                </a:solidFill>
              </a:rPr>
              <a:t>Spatial computing is expected to enhance human-machine and machine-machine interactions in various sectors such as industry, healthcare, transportation, and home automation, with major companies heavily investing in the technology.</a:t>
            </a:r>
            <a:endParaRPr lang="en-IN" sz="2000" dirty="0">
              <a:solidFill>
                <a:srgbClr val="FFFFFF"/>
              </a:solidFill>
            </a:endParaRPr>
          </a:p>
        </p:txBody>
      </p:sp>
    </p:spTree>
    <p:extLst>
      <p:ext uri="{BB962C8B-B14F-4D97-AF65-F5344CB8AC3E}">
        <p14:creationId xmlns:p14="http://schemas.microsoft.com/office/powerpoint/2010/main" val="2186202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wearing goggles and holding a card&#10;&#10;Description automatically generated">
            <a:extLst>
              <a:ext uri="{FF2B5EF4-FFF2-40B4-BE49-F238E27FC236}">
                <a16:creationId xmlns:a16="http://schemas.microsoft.com/office/drawing/2014/main" id="{22842F4D-1EC0-96AF-28DA-F1F07BA9565A}"/>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444"/>
          <a:stretch/>
        </p:blipFill>
        <p:spPr>
          <a:xfrm>
            <a:off x="20" y="10"/>
            <a:ext cx="12191980" cy="6857990"/>
          </a:xfrm>
          <a:prstGeom prst="rect">
            <a:avLst/>
          </a:prstGeom>
        </p:spPr>
      </p:pic>
      <p:sp>
        <p:nvSpPr>
          <p:cNvPr id="2" name="Title 1">
            <a:extLst>
              <a:ext uri="{FF2B5EF4-FFF2-40B4-BE49-F238E27FC236}">
                <a16:creationId xmlns:a16="http://schemas.microsoft.com/office/drawing/2014/main" id="{63867533-E372-7D3B-DB9B-B84C4E892534}"/>
              </a:ext>
            </a:extLst>
          </p:cNvPr>
          <p:cNvSpPr>
            <a:spLocks noGrp="1"/>
          </p:cNvSpPr>
          <p:nvPr>
            <p:ph type="ctrTitle"/>
          </p:nvPr>
        </p:nvSpPr>
        <p:spPr>
          <a:xfrm>
            <a:off x="965200" y="965200"/>
            <a:ext cx="10261600" cy="3564869"/>
          </a:xfrm>
        </p:spPr>
        <p:txBody>
          <a:bodyPr>
            <a:normAutofit/>
          </a:bodyPr>
          <a:lstStyle/>
          <a:p>
            <a:pPr algn="l"/>
            <a:r>
              <a:rPr lang="en-US" sz="11500" dirty="0">
                <a:ln w="22225">
                  <a:solidFill>
                    <a:schemeClr val="tx1"/>
                  </a:solidFill>
                  <a:miter lim="800000"/>
                </a:ln>
                <a:noFill/>
              </a:rPr>
              <a:t>Thank You</a:t>
            </a:r>
            <a:endParaRPr lang="en-IN" sz="11500" dirty="0">
              <a:ln w="22225">
                <a:solidFill>
                  <a:schemeClr val="tx1"/>
                </a:solidFill>
                <a:miter lim="800000"/>
              </a:ln>
              <a:noFill/>
            </a:endParaRPr>
          </a:p>
        </p:txBody>
      </p:sp>
    </p:spTree>
    <p:extLst>
      <p:ext uri="{BB962C8B-B14F-4D97-AF65-F5344CB8AC3E}">
        <p14:creationId xmlns:p14="http://schemas.microsoft.com/office/powerpoint/2010/main" val="182143440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wearing goggles and holding a card&#10;&#10;Description automatically generated">
            <a:extLst>
              <a:ext uri="{FF2B5EF4-FFF2-40B4-BE49-F238E27FC236}">
                <a16:creationId xmlns:a16="http://schemas.microsoft.com/office/drawing/2014/main" id="{DC385914-2B17-4A93-BD2D-DAED53146504}"/>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444"/>
          <a:stretch/>
        </p:blipFill>
        <p:spPr>
          <a:xfrm>
            <a:off x="20" y="10"/>
            <a:ext cx="12191980" cy="6857990"/>
          </a:xfrm>
          <a:prstGeom prst="rect">
            <a:avLst/>
          </a:prstGeom>
        </p:spPr>
      </p:pic>
      <p:sp>
        <p:nvSpPr>
          <p:cNvPr id="2" name="Title 1">
            <a:extLst>
              <a:ext uri="{FF2B5EF4-FFF2-40B4-BE49-F238E27FC236}">
                <a16:creationId xmlns:a16="http://schemas.microsoft.com/office/drawing/2014/main" id="{8158E98E-366C-3A96-30B7-3B20292435A7}"/>
              </a:ext>
            </a:extLst>
          </p:cNvPr>
          <p:cNvSpPr>
            <a:spLocks noGrp="1"/>
          </p:cNvSpPr>
          <p:nvPr>
            <p:ph type="title"/>
          </p:nvPr>
        </p:nvSpPr>
        <p:spPr>
          <a:xfrm>
            <a:off x="838200" y="365125"/>
            <a:ext cx="10515600" cy="1325563"/>
          </a:xfrm>
        </p:spPr>
        <p:txBody>
          <a:bodyPr>
            <a:normAutofit/>
          </a:bodyPr>
          <a:lstStyle/>
          <a:p>
            <a:r>
              <a:rPr lang="en-US">
                <a:solidFill>
                  <a:srgbClr val="FFFFFF"/>
                </a:solidFill>
              </a:rPr>
              <a:t>An Introduction </a:t>
            </a:r>
            <a:endParaRPr lang="en-IN">
              <a:solidFill>
                <a:srgbClr val="FFFFFF"/>
              </a:solidFill>
            </a:endParaRPr>
          </a:p>
        </p:txBody>
      </p:sp>
      <p:graphicFrame>
        <p:nvGraphicFramePr>
          <p:cNvPr id="5" name="Content Placeholder 2">
            <a:extLst>
              <a:ext uri="{FF2B5EF4-FFF2-40B4-BE49-F238E27FC236}">
                <a16:creationId xmlns:a16="http://schemas.microsoft.com/office/drawing/2014/main" id="{5676D496-8DD4-7C80-E3C0-1909E278C493}"/>
              </a:ext>
            </a:extLst>
          </p:cNvPr>
          <p:cNvGraphicFramePr>
            <a:graphicFrameLocks noGrp="1"/>
          </p:cNvGraphicFramePr>
          <p:nvPr>
            <p:ph idx="1"/>
            <p:extLst>
              <p:ext uri="{D42A27DB-BD31-4B8C-83A1-F6EECF244321}">
                <p14:modId xmlns:p14="http://schemas.microsoft.com/office/powerpoint/2010/main" val="16802179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143389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erson wearing goggles and holding a card&#10;&#10;Description automatically generated">
            <a:extLst>
              <a:ext uri="{FF2B5EF4-FFF2-40B4-BE49-F238E27FC236}">
                <a16:creationId xmlns:a16="http://schemas.microsoft.com/office/drawing/2014/main" id="{FBDDBEE7-B66C-75F2-F0E2-7F991679045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444"/>
          <a:stretch/>
        </p:blipFill>
        <p:spPr>
          <a:xfrm>
            <a:off x="20" y="10"/>
            <a:ext cx="12191980" cy="6857990"/>
          </a:xfrm>
          <a:prstGeom prst="rect">
            <a:avLst/>
          </a:prstGeom>
        </p:spPr>
      </p:pic>
      <p:sp>
        <p:nvSpPr>
          <p:cNvPr id="2" name="Title 1">
            <a:extLst>
              <a:ext uri="{FF2B5EF4-FFF2-40B4-BE49-F238E27FC236}">
                <a16:creationId xmlns:a16="http://schemas.microsoft.com/office/drawing/2014/main" id="{A1CBD1DB-84AF-673F-009D-8904D48EBAC9}"/>
              </a:ext>
            </a:extLst>
          </p:cNvPr>
          <p:cNvSpPr>
            <a:spLocks noGrp="1"/>
          </p:cNvSpPr>
          <p:nvPr>
            <p:ph type="title"/>
          </p:nvPr>
        </p:nvSpPr>
        <p:spPr>
          <a:xfrm>
            <a:off x="838200" y="365125"/>
            <a:ext cx="10515600" cy="1325563"/>
          </a:xfrm>
        </p:spPr>
        <p:txBody>
          <a:bodyPr>
            <a:normAutofit/>
          </a:bodyPr>
          <a:lstStyle/>
          <a:p>
            <a:r>
              <a:rPr lang="en-US">
                <a:solidFill>
                  <a:srgbClr val="FFFFFF"/>
                </a:solidFill>
              </a:rPr>
              <a:t>Continuation </a:t>
            </a:r>
            <a:endParaRPr lang="en-IN">
              <a:solidFill>
                <a:srgbClr val="FFFFFF"/>
              </a:solidFill>
            </a:endParaRPr>
          </a:p>
        </p:txBody>
      </p:sp>
      <p:graphicFrame>
        <p:nvGraphicFramePr>
          <p:cNvPr id="6" name="Content Placeholder 2">
            <a:extLst>
              <a:ext uri="{FF2B5EF4-FFF2-40B4-BE49-F238E27FC236}">
                <a16:creationId xmlns:a16="http://schemas.microsoft.com/office/drawing/2014/main" id="{DB6DF82E-3247-1F07-C74F-8B1EEEBC8E22}"/>
              </a:ext>
            </a:extLst>
          </p:cNvPr>
          <p:cNvGraphicFramePr>
            <a:graphicFrameLocks noGrp="1"/>
          </p:cNvGraphicFramePr>
          <p:nvPr>
            <p:ph idx="1"/>
            <p:extLst>
              <p:ext uri="{D42A27DB-BD31-4B8C-83A1-F6EECF244321}">
                <p14:modId xmlns:p14="http://schemas.microsoft.com/office/powerpoint/2010/main" val="27733782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913010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device&#10;&#10;Description automatically generated">
            <a:extLst>
              <a:ext uri="{FF2B5EF4-FFF2-40B4-BE49-F238E27FC236}">
                <a16:creationId xmlns:a16="http://schemas.microsoft.com/office/drawing/2014/main" id="{A1957DE9-F9A0-BD74-4B0F-E6EC85238F20}"/>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51D6358-E587-9EA0-2FD7-32266A487F93}"/>
              </a:ext>
            </a:extLst>
          </p:cNvPr>
          <p:cNvSpPr>
            <a:spLocks noGrp="1"/>
          </p:cNvSpPr>
          <p:nvPr>
            <p:ph type="ctrTitle"/>
          </p:nvPr>
        </p:nvSpPr>
        <p:spPr>
          <a:xfrm>
            <a:off x="965200" y="965200"/>
            <a:ext cx="10261600" cy="3564869"/>
          </a:xfrm>
        </p:spPr>
        <p:txBody>
          <a:bodyPr>
            <a:normAutofit/>
          </a:bodyPr>
          <a:lstStyle/>
          <a:p>
            <a:pPr algn="l"/>
            <a:r>
              <a:rPr lang="en-US" sz="11500">
                <a:ln w="22225">
                  <a:solidFill>
                    <a:schemeClr val="tx1"/>
                  </a:solidFill>
                  <a:miter lim="800000"/>
                </a:ln>
                <a:noFill/>
              </a:rPr>
              <a:t>How Does It Work?</a:t>
            </a:r>
            <a:endParaRPr lang="en-IN" sz="11500">
              <a:ln w="22225">
                <a:solidFill>
                  <a:schemeClr val="tx1"/>
                </a:solidFill>
                <a:miter lim="800000"/>
              </a:ln>
              <a:noFill/>
            </a:endParaRPr>
          </a:p>
        </p:txBody>
      </p:sp>
    </p:spTree>
    <p:extLst>
      <p:ext uri="{BB962C8B-B14F-4D97-AF65-F5344CB8AC3E}">
        <p14:creationId xmlns:p14="http://schemas.microsoft.com/office/powerpoint/2010/main" val="281483736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 driving on a road&#10;&#10;Description automatically generated with medium confidence">
            <a:extLst>
              <a:ext uri="{FF2B5EF4-FFF2-40B4-BE49-F238E27FC236}">
                <a16:creationId xmlns:a16="http://schemas.microsoft.com/office/drawing/2014/main" id="{0D26D04D-C810-6299-99A7-78396E3977D5}"/>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6667"/>
          <a:stretch/>
        </p:blipFill>
        <p:spPr>
          <a:xfrm>
            <a:off x="20" y="10"/>
            <a:ext cx="12191979" cy="6857990"/>
          </a:xfrm>
          <a:prstGeom prst="rect">
            <a:avLst/>
          </a:prstGeom>
        </p:spPr>
      </p:pic>
      <p:sp>
        <p:nvSpPr>
          <p:cNvPr id="2" name="Title 1">
            <a:extLst>
              <a:ext uri="{FF2B5EF4-FFF2-40B4-BE49-F238E27FC236}">
                <a16:creationId xmlns:a16="http://schemas.microsoft.com/office/drawing/2014/main" id="{A71C44CB-7AD7-E193-104A-C806AF7858E7}"/>
              </a:ext>
            </a:extLst>
          </p:cNvPr>
          <p:cNvSpPr>
            <a:spLocks noGrp="1"/>
          </p:cNvSpPr>
          <p:nvPr>
            <p:ph type="title"/>
          </p:nvPr>
        </p:nvSpPr>
        <p:spPr>
          <a:xfrm>
            <a:off x="640080" y="853673"/>
            <a:ext cx="4023360" cy="5004794"/>
          </a:xfrm>
        </p:spPr>
        <p:txBody>
          <a:bodyPr>
            <a:normAutofit/>
          </a:bodyPr>
          <a:lstStyle/>
          <a:p>
            <a:r>
              <a:rPr lang="en-US" sz="5400">
                <a:solidFill>
                  <a:schemeClr val="bg1"/>
                </a:solidFill>
              </a:rPr>
              <a:t>Steps Involved</a:t>
            </a:r>
            <a:endParaRPr lang="en-IN" sz="5400">
              <a:solidFill>
                <a:schemeClr val="bg1"/>
              </a:solidFill>
            </a:endParaRPr>
          </a:p>
        </p:txBody>
      </p:sp>
      <p:sp>
        <p:nvSpPr>
          <p:cNvPr id="3" name="Content Placeholder 2">
            <a:extLst>
              <a:ext uri="{FF2B5EF4-FFF2-40B4-BE49-F238E27FC236}">
                <a16:creationId xmlns:a16="http://schemas.microsoft.com/office/drawing/2014/main" id="{AE9FD50E-D51E-7E49-1D3B-4ED3E0BAEB3C}"/>
              </a:ext>
            </a:extLst>
          </p:cNvPr>
          <p:cNvSpPr>
            <a:spLocks noGrp="1"/>
          </p:cNvSpPr>
          <p:nvPr>
            <p:ph idx="1"/>
          </p:nvPr>
        </p:nvSpPr>
        <p:spPr>
          <a:xfrm>
            <a:off x="5599083" y="853673"/>
            <a:ext cx="5715000" cy="5004794"/>
          </a:xfrm>
        </p:spPr>
        <p:txBody>
          <a:bodyPr anchor="ctr">
            <a:normAutofit/>
          </a:bodyPr>
          <a:lstStyle/>
          <a:p>
            <a:r>
              <a:rPr lang="en-US" sz="2000">
                <a:solidFill>
                  <a:schemeClr val="bg1"/>
                </a:solidFill>
              </a:rPr>
              <a:t>Gather data: Spatial mapping techniques are used to gather data around the user and the device's surroundings. </a:t>
            </a:r>
          </a:p>
          <a:p>
            <a:r>
              <a:rPr lang="en-US" sz="2000">
                <a:solidFill>
                  <a:schemeClr val="bg1"/>
                </a:solidFill>
              </a:rPr>
              <a:t>Techniques such as photogrammetry, lidar and radar capture a 3D model of the world. Lidar or radar measure the reflection of a laser or radio signal off objects around a scanner to automatically capture a point cloud, which are sets of data points in a space that represent 3D shapes and distances. Photogrammetry, described as the art and science of creating 3D models from photographs, combines imagery from multiple images or cameras.</a:t>
            </a:r>
          </a:p>
          <a:p>
            <a:r>
              <a:rPr lang="en-US" sz="2000">
                <a:solidFill>
                  <a:schemeClr val="bg1"/>
                </a:solidFill>
              </a:rPr>
              <a:t> Newer AI techniques can also capture a richer representation using a handful of images.</a:t>
            </a:r>
            <a:endParaRPr lang="en-IN" sz="2000">
              <a:solidFill>
                <a:schemeClr val="bg1"/>
              </a:solidFill>
            </a:endParaRPr>
          </a:p>
        </p:txBody>
      </p:sp>
      <p:sp>
        <p:nvSpPr>
          <p:cNvPr id="12"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2633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E4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Untitled video - Made with Clipchamp">
            <a:hlinkClick r:id="" action="ppaction://media"/>
            <a:extLst>
              <a:ext uri="{FF2B5EF4-FFF2-40B4-BE49-F238E27FC236}">
                <a16:creationId xmlns:a16="http://schemas.microsoft.com/office/drawing/2014/main" id="{9324182E-BFCA-EFC6-BD82-7252092E490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21035" y="1986248"/>
            <a:ext cx="5129784" cy="2885502"/>
          </a:xfrm>
          <a:prstGeom prst="rect">
            <a:avLst/>
          </a:prstGeom>
        </p:spPr>
      </p:pic>
      <p:sp>
        <p:nvSpPr>
          <p:cNvPr id="38" name="Rectangle 37">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model of a castle&#10;&#10;Description automatically generated">
            <a:extLst>
              <a:ext uri="{FF2B5EF4-FFF2-40B4-BE49-F238E27FC236}">
                <a16:creationId xmlns:a16="http://schemas.microsoft.com/office/drawing/2014/main" id="{053F09C5-3266-69D1-2607-5E2AF9E107D3}"/>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41180" y="1986247"/>
            <a:ext cx="5129784" cy="2885503"/>
          </a:xfrm>
          <a:prstGeom prst="rect">
            <a:avLst/>
          </a:prstGeom>
        </p:spPr>
      </p:pic>
      <p:sp>
        <p:nvSpPr>
          <p:cNvPr id="8" name="TextBox 7">
            <a:extLst>
              <a:ext uri="{FF2B5EF4-FFF2-40B4-BE49-F238E27FC236}">
                <a16:creationId xmlns:a16="http://schemas.microsoft.com/office/drawing/2014/main" id="{FD86A587-997A-9706-EBA5-D306CB7413DE}"/>
              </a:ext>
            </a:extLst>
          </p:cNvPr>
          <p:cNvSpPr txBox="1"/>
          <p:nvPr/>
        </p:nvSpPr>
        <p:spPr>
          <a:xfrm>
            <a:off x="728794" y="863822"/>
            <a:ext cx="4954555" cy="369332"/>
          </a:xfrm>
          <a:prstGeom prst="rect">
            <a:avLst/>
          </a:prstGeom>
          <a:noFill/>
        </p:spPr>
        <p:txBody>
          <a:bodyPr wrap="square" rtlCol="0">
            <a:spAutoFit/>
          </a:bodyPr>
          <a:lstStyle/>
          <a:p>
            <a:r>
              <a:rPr lang="en-US"/>
              <a:t>A Photogrammetry scan</a:t>
            </a:r>
            <a:endParaRPr lang="en-IN" dirty="0"/>
          </a:p>
        </p:txBody>
      </p:sp>
      <p:sp>
        <p:nvSpPr>
          <p:cNvPr id="9" name="TextBox 8">
            <a:extLst>
              <a:ext uri="{FF2B5EF4-FFF2-40B4-BE49-F238E27FC236}">
                <a16:creationId xmlns:a16="http://schemas.microsoft.com/office/drawing/2014/main" id="{28E64DC5-87B6-EE28-0015-B37199B48F76}"/>
              </a:ext>
            </a:extLst>
          </p:cNvPr>
          <p:cNvSpPr txBox="1"/>
          <p:nvPr/>
        </p:nvSpPr>
        <p:spPr>
          <a:xfrm>
            <a:off x="6606621" y="863822"/>
            <a:ext cx="4758612" cy="369332"/>
          </a:xfrm>
          <a:prstGeom prst="rect">
            <a:avLst/>
          </a:prstGeom>
          <a:noFill/>
        </p:spPr>
        <p:txBody>
          <a:bodyPr wrap="square" rtlCol="0">
            <a:spAutoFit/>
          </a:bodyPr>
          <a:lstStyle/>
          <a:p>
            <a:r>
              <a:rPr lang="en-US" dirty="0"/>
              <a:t>A Lidar Scan</a:t>
            </a:r>
            <a:endParaRPr lang="en-IN" dirty="0"/>
          </a:p>
        </p:txBody>
      </p:sp>
    </p:spTree>
    <p:extLst>
      <p:ext uri="{BB962C8B-B14F-4D97-AF65-F5344CB8AC3E}">
        <p14:creationId xmlns:p14="http://schemas.microsoft.com/office/powerpoint/2010/main" val="103843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 driving on a road&#10;&#10;Description automatically generated with medium confidence">
            <a:extLst>
              <a:ext uri="{FF2B5EF4-FFF2-40B4-BE49-F238E27FC236}">
                <a16:creationId xmlns:a16="http://schemas.microsoft.com/office/drawing/2014/main" id="{79D05F09-0611-E983-21CA-8B19DA7DA4F8}"/>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6667"/>
          <a:stretch/>
        </p:blipFill>
        <p:spPr>
          <a:xfrm>
            <a:off x="20" y="10"/>
            <a:ext cx="12191979" cy="6857990"/>
          </a:xfrm>
          <a:prstGeom prst="rect">
            <a:avLst/>
          </a:prstGeom>
        </p:spPr>
      </p:pic>
      <p:sp>
        <p:nvSpPr>
          <p:cNvPr id="2" name="Title 1">
            <a:extLst>
              <a:ext uri="{FF2B5EF4-FFF2-40B4-BE49-F238E27FC236}">
                <a16:creationId xmlns:a16="http://schemas.microsoft.com/office/drawing/2014/main" id="{88FAB6FC-EEF7-1D1A-5867-934AF3173A24}"/>
              </a:ext>
            </a:extLst>
          </p:cNvPr>
          <p:cNvSpPr>
            <a:spLocks noGrp="1"/>
          </p:cNvSpPr>
          <p:nvPr>
            <p:ph type="title"/>
          </p:nvPr>
        </p:nvSpPr>
        <p:spPr>
          <a:xfrm>
            <a:off x="640080" y="853673"/>
            <a:ext cx="4023360" cy="5004794"/>
          </a:xfrm>
        </p:spPr>
        <p:txBody>
          <a:bodyPr>
            <a:normAutofit/>
          </a:bodyPr>
          <a:lstStyle/>
          <a:p>
            <a:r>
              <a:rPr lang="en-US" sz="5400">
                <a:solidFill>
                  <a:schemeClr val="bg1"/>
                </a:solidFill>
              </a:rPr>
              <a:t>Steps Involved </a:t>
            </a:r>
            <a:endParaRPr lang="en-IN" sz="5400">
              <a:solidFill>
                <a:schemeClr val="bg1"/>
              </a:solidFill>
            </a:endParaRPr>
          </a:p>
        </p:txBody>
      </p:sp>
      <p:sp>
        <p:nvSpPr>
          <p:cNvPr id="3" name="Content Placeholder 2">
            <a:extLst>
              <a:ext uri="{FF2B5EF4-FFF2-40B4-BE49-F238E27FC236}">
                <a16:creationId xmlns:a16="http://schemas.microsoft.com/office/drawing/2014/main" id="{DA1771B0-9201-A06D-7E6D-870C19AC0832}"/>
              </a:ext>
            </a:extLst>
          </p:cNvPr>
          <p:cNvSpPr>
            <a:spLocks noGrp="1"/>
          </p:cNvSpPr>
          <p:nvPr>
            <p:ph idx="1"/>
          </p:nvPr>
        </p:nvSpPr>
        <p:spPr>
          <a:xfrm>
            <a:off x="5599083" y="853673"/>
            <a:ext cx="5715000" cy="5004794"/>
          </a:xfrm>
        </p:spPr>
        <p:txBody>
          <a:bodyPr anchor="ctr">
            <a:normAutofit/>
          </a:bodyPr>
          <a:lstStyle/>
          <a:p>
            <a:r>
              <a:rPr lang="en-US" sz="1900">
                <a:solidFill>
                  <a:schemeClr val="bg1"/>
                </a:solidFill>
              </a:rPr>
              <a:t>Analyze the data: Techniques such as machine vision analyze this data to make sense of the imagery. AI techniques help identify individual objects in a scene, their movement and interactions with other objects.</a:t>
            </a:r>
          </a:p>
          <a:p>
            <a:r>
              <a:rPr lang="en-US" sz="1900">
                <a:solidFill>
                  <a:schemeClr val="bg1"/>
                </a:solidFill>
              </a:rPr>
              <a:t>Take action: Handheld controllers, motion sensors and speech recognition help users interact with the device and their surrounding environment. </a:t>
            </a:r>
          </a:p>
          <a:p>
            <a:r>
              <a:rPr lang="en-US" sz="1900">
                <a:solidFill>
                  <a:schemeClr val="bg1"/>
                </a:solidFill>
              </a:rPr>
              <a:t>For example, the analysis of collected digital 3D images captured from the physical processes enable a self-driving car to detect a pedestrian in front of it and stop itself in real time. A building control system can adjust the heat or the lights when someone walks into a room in response to their preferences, which are stored in a database.</a:t>
            </a:r>
          </a:p>
          <a:p>
            <a:endParaRPr lang="en-IN" sz="1900">
              <a:solidFill>
                <a:schemeClr val="bg1"/>
              </a:solidFill>
            </a:endParaRPr>
          </a:p>
        </p:txBody>
      </p:sp>
      <p:sp>
        <p:nvSpPr>
          <p:cNvPr id="12"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622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kitchen with a digital display&#10;&#10;Description automatically generated with medium confidence">
            <a:extLst>
              <a:ext uri="{FF2B5EF4-FFF2-40B4-BE49-F238E27FC236}">
                <a16:creationId xmlns:a16="http://schemas.microsoft.com/office/drawing/2014/main" id="{39637568-575A-9C20-8CEC-56CFD439FCE1}"/>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A70DD685-A53B-5EBD-DAA9-DA4DB00891AB}"/>
              </a:ext>
            </a:extLst>
          </p:cNvPr>
          <p:cNvSpPr>
            <a:spLocks noGrp="1"/>
          </p:cNvSpPr>
          <p:nvPr>
            <p:ph type="ctrTitle"/>
          </p:nvPr>
        </p:nvSpPr>
        <p:spPr>
          <a:xfrm>
            <a:off x="965200" y="965200"/>
            <a:ext cx="10261600" cy="3564869"/>
          </a:xfrm>
        </p:spPr>
        <p:txBody>
          <a:bodyPr>
            <a:normAutofit/>
          </a:bodyPr>
          <a:lstStyle/>
          <a:p>
            <a:pPr algn="l"/>
            <a:r>
              <a:rPr lang="en-US" sz="10600">
                <a:ln w="22225">
                  <a:solidFill>
                    <a:schemeClr val="tx1"/>
                  </a:solidFill>
                  <a:miter lim="800000"/>
                </a:ln>
                <a:noFill/>
              </a:rPr>
              <a:t>Applications Of Spatial Computing</a:t>
            </a:r>
            <a:endParaRPr lang="en-IN" sz="10600">
              <a:ln w="22225">
                <a:solidFill>
                  <a:schemeClr val="tx1"/>
                </a:solidFill>
                <a:miter lim="800000"/>
              </a:ln>
              <a:noFill/>
            </a:endParaRPr>
          </a:p>
        </p:txBody>
      </p:sp>
    </p:spTree>
    <p:extLst>
      <p:ext uri="{BB962C8B-B14F-4D97-AF65-F5344CB8AC3E}">
        <p14:creationId xmlns:p14="http://schemas.microsoft.com/office/powerpoint/2010/main" val="127983758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297</TotalTime>
  <Words>1358</Words>
  <Application>Microsoft Office PowerPoint</Application>
  <PresentationFormat>Widescreen</PresentationFormat>
  <Paragraphs>72</Paragraphs>
  <Slides>28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Aptos</vt:lpstr>
      <vt:lpstr>Aptos Display</vt:lpstr>
      <vt:lpstr>Arial</vt:lpstr>
      <vt:lpstr>Calibri</vt:lpstr>
      <vt:lpstr>Office Theme</vt:lpstr>
      <vt:lpstr>Spatial Computing</vt:lpstr>
      <vt:lpstr>Understanding Spatial Computing </vt:lpstr>
      <vt:lpstr>An Introduction </vt:lpstr>
      <vt:lpstr>Continuation </vt:lpstr>
      <vt:lpstr>How Does It Work?</vt:lpstr>
      <vt:lpstr>Steps Involved</vt:lpstr>
      <vt:lpstr>PowerPoint Presentation</vt:lpstr>
      <vt:lpstr>Steps Involved </vt:lpstr>
      <vt:lpstr>Applications Of Spatial Computing</vt:lpstr>
      <vt:lpstr>Usage and Impact</vt:lpstr>
      <vt:lpstr>PowerPoint Presentation</vt:lpstr>
      <vt:lpstr>The Differences </vt:lpstr>
      <vt:lpstr>Spatial Computing vs VR and AR</vt:lpstr>
      <vt:lpstr>VR vs AR</vt:lpstr>
      <vt:lpstr>Some Examples </vt:lpstr>
      <vt:lpstr> Examples</vt:lpstr>
      <vt:lpstr>PowerPoint Presentation</vt:lpstr>
      <vt:lpstr>Use Case Scenarios </vt:lpstr>
      <vt:lpstr>Education And Training</vt:lpstr>
      <vt:lpstr>Architecture and Design</vt:lpstr>
      <vt:lpstr>Healthcare</vt:lpstr>
      <vt:lpstr>Challenges  </vt:lpstr>
      <vt:lpstr>Hurdles to be Crossed</vt:lpstr>
      <vt:lpstr>Recent Advancements</vt:lpstr>
      <vt:lpstr>Inside Apple Vision Pro</vt:lpstr>
      <vt:lpstr>Future of Spatial Computing</vt:lpstr>
      <vt:lpstr>Future Hindsight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Computing</dc:title>
  <dc:creator>VIJAY RANGASWAMY</dc:creator>
  <cp:lastModifiedBy>VIJAY RANGASWAMY</cp:lastModifiedBy>
  <cp:revision>22</cp:revision>
  <dcterms:created xsi:type="dcterms:W3CDTF">2024-04-17T16:32:39Z</dcterms:created>
  <dcterms:modified xsi:type="dcterms:W3CDTF">2024-04-18T09:50:08Z</dcterms:modified>
</cp:coreProperties>
</file>